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Open Sans" panose="020B0606030504020204" pitchFamily="3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FC8F5F-FA32-431C-B700-FBFCBDC8740D}">
  <a:tblStyle styleId="{03FC8F5F-FA32-431C-B700-FBFCBDC8740D}"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8170A72-E4B6-4822-BAD9-3500C9B3F04A}"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A6A27799-D8BC-4DFA-BBBC-9D3D053B80D5}"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144" y="444"/>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0" b="1"/>
          </a:p>
        </p:txBody>
      </p:sp>
      <p:sp>
        <p:nvSpPr>
          <p:cNvPr id="64" name="Google Shape;6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4b555dfda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84b555dfda_2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84b555dfda_2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0e7440a72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g80e7440a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0e7440a72_1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80e7440a72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0e7440a72_1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80e7440a72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0e7440a72_1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Examples?</a:t>
            </a:r>
            <a:endParaRPr/>
          </a:p>
        </p:txBody>
      </p:sp>
      <p:sp>
        <p:nvSpPr>
          <p:cNvPr id="146" name="Google Shape;146;g80e7440a72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0ecc8729b_0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80ecc8729b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0ecc8729b_0_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80ecc8729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0e7440a72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80e7440a7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0e7440a72_1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have not identified Restricted data in the Division of Student Affairs</a:t>
            </a:r>
            <a:endParaRPr/>
          </a:p>
        </p:txBody>
      </p:sp>
      <p:sp>
        <p:nvSpPr>
          <p:cNvPr id="169" name="Google Shape;169;g80e7440a7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0e7440a72_1_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80e7440a72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0e7440a72_1_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80e7440a72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0e7440a72_1_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80e7440a72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0e7440a72_1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80e7440a72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0e7440a72_1_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80e7440a72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0e7440a72_1_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80e7440a72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0ecc8729b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g80ecc8729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0e7440a72_1_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80e7440a72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5377c4189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75377c418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80d0cd1701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80d0cd170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a75b8ea3d_2_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7a75b8ea3d_2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a75b8ea3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g7a75b8ea3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80ecc8729b_0_5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80ecc8729b_0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613dc4f8e5_0_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613dc4f8e5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84a5f3770c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84a5f3770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6105156d6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6105156d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13dc4f8e5_0_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613dc4f8e5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0ecc8729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0ecc8729b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g80ecc8729b_0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80ecc8729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80ecc8729b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80ecc8729b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0d0cd170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g80d0cd17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5377c418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5377c4189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75377c4189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4b555dfda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4b555dfda_2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g84b555dfda_2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214349" y="1965214"/>
            <a:ext cx="8751851"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3E0001"/>
              </a:buClr>
              <a:buSzPts val="4800"/>
              <a:buFont typeface="Open Sans"/>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214349" y="3282045"/>
            <a:ext cx="8751851" cy="1314450"/>
          </a:xfrm>
          <a:prstGeom prst="rect">
            <a:avLst/>
          </a:prstGeom>
          <a:noFill/>
          <a:ln>
            <a:noFill/>
          </a:ln>
        </p:spPr>
        <p:txBody>
          <a:bodyPr spcFirstLastPara="1" wrap="square" lIns="91425" tIns="45700" rIns="91425" bIns="45700" anchor="t" anchorCtr="0">
            <a:noAutofit/>
          </a:bodyPr>
          <a:lstStyle>
            <a:lvl1pPr lvl="0" algn="ctr">
              <a:spcBef>
                <a:spcPts val="320"/>
              </a:spcBef>
              <a:spcAft>
                <a:spcPts val="0"/>
              </a:spcAft>
              <a:buClr>
                <a:srgbClr val="888888"/>
              </a:buClr>
              <a:buSzPts val="1600"/>
              <a:buNone/>
              <a:defRPr sz="1600">
                <a:solidFill>
                  <a:srgbClr val="888888"/>
                </a:solidFill>
              </a:defRPr>
            </a:lvl1pPr>
            <a:lvl2pPr lvl="1" algn="ctr">
              <a:spcBef>
                <a:spcPts val="480"/>
              </a:spcBef>
              <a:spcAft>
                <a:spcPts val="0"/>
              </a:spcAft>
              <a:buClr>
                <a:srgbClr val="888888"/>
              </a:buClr>
              <a:buSzPts val="24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15" name="Google Shape;15;p2"/>
          <p:cNvCxnSpPr/>
          <p:nvPr/>
        </p:nvCxnSpPr>
        <p:spPr>
          <a:xfrm>
            <a:off x="4387022" y="1731997"/>
            <a:ext cx="545748" cy="0"/>
          </a:xfrm>
          <a:prstGeom prst="straightConnector1">
            <a:avLst/>
          </a:prstGeom>
          <a:noFill/>
          <a:ln w="57150" cap="flat" cmpd="sng">
            <a:solidFill>
              <a:srgbClr val="FBDF0A"/>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3E0001"/>
              </a:buClr>
              <a:buSzPts val="2000"/>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9" name="Google Shape;49;p1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0" name="Google Shape;50;p11"/>
          <p:cNvSpPr/>
          <p:nvPr/>
        </p:nvSpPr>
        <p:spPr>
          <a:xfrm rot="-8100000">
            <a:off x="-318983" y="360673"/>
            <a:ext cx="395798" cy="395798"/>
          </a:xfrm>
          <a:prstGeom prst="rtTriangle">
            <a:avLst/>
          </a:prstGeom>
          <a:solidFill>
            <a:srgbClr val="3E00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3E0001"/>
              </a:buClr>
              <a:buSzPts val="2000"/>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2"/>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Open Sans"/>
                <a:ea typeface="Open Sans"/>
                <a:cs typeface="Open Sans"/>
                <a:sym typeface="Open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4" name="Google Shape;54;p1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241143" y="605512"/>
            <a:ext cx="8445657" cy="4577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E000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3"/>
          <p:cNvSpPr txBox="1">
            <a:spLocks noGrp="1"/>
          </p:cNvSpPr>
          <p:nvPr>
            <p:ph type="body" idx="1"/>
          </p:nvPr>
        </p:nvSpPr>
        <p:spPr>
          <a:xfrm rot="5400000">
            <a:off x="2766736" y="-1325441"/>
            <a:ext cx="3394472" cy="844565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E000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241143" y="376654"/>
            <a:ext cx="8445657" cy="4577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E000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241143" y="1200151"/>
            <a:ext cx="8445657"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 name="Google Shape;19;p3"/>
          <p:cNvSpPr/>
          <p:nvPr/>
        </p:nvSpPr>
        <p:spPr>
          <a:xfrm rot="-8100000">
            <a:off x="-318983" y="360673"/>
            <a:ext cx="395798" cy="395798"/>
          </a:xfrm>
          <a:prstGeom prst="rtTriangle">
            <a:avLst/>
          </a:prstGeom>
          <a:solidFill>
            <a:srgbClr val="3E00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0" y="-1"/>
            <a:ext cx="9144000" cy="486552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Clr>
                <a:schemeClr val="dk1"/>
              </a:buClr>
              <a:buSzPts val="2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4"/>
          <p:cNvSpPr txBox="1">
            <a:spLocks noGrp="1"/>
          </p:cNvSpPr>
          <p:nvPr>
            <p:ph type="title"/>
          </p:nvPr>
        </p:nvSpPr>
        <p:spPr>
          <a:xfrm>
            <a:off x="620497" y="1567434"/>
            <a:ext cx="7772400" cy="583099"/>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rgbClr val="3E0001"/>
              </a:buClr>
              <a:buSzPts val="4000"/>
              <a:buFont typeface="Open Sans"/>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23"/>
        <p:cNvGrpSpPr/>
        <p:nvPr/>
      </p:nvGrpSpPr>
      <p:grpSpPr>
        <a:xfrm>
          <a:off x="0" y="0"/>
          <a:ext cx="0" cy="0"/>
          <a:chOff x="0" y="0"/>
          <a:chExt cx="0" cy="0"/>
        </a:xfrm>
      </p:grpSpPr>
      <p:sp>
        <p:nvSpPr>
          <p:cNvPr id="24" name="Google Shape;24;p5"/>
          <p:cNvSpPr txBox="1">
            <a:spLocks noGrp="1"/>
          </p:cNvSpPr>
          <p:nvPr>
            <p:ph type="body" idx="1"/>
          </p:nvPr>
        </p:nvSpPr>
        <p:spPr>
          <a:xfrm>
            <a:off x="0" y="-1"/>
            <a:ext cx="9144000" cy="4072468"/>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Clr>
                <a:schemeClr val="dk1"/>
              </a:buClr>
              <a:buSzPts val="2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5"/>
          <p:cNvSpPr txBox="1">
            <a:spLocks noGrp="1"/>
          </p:cNvSpPr>
          <p:nvPr>
            <p:ph type="title"/>
          </p:nvPr>
        </p:nvSpPr>
        <p:spPr>
          <a:xfrm>
            <a:off x="620497" y="1567434"/>
            <a:ext cx="7772400" cy="583099"/>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rgbClr val="3E0001"/>
              </a:buClr>
              <a:buSzPts val="4000"/>
              <a:buFont typeface="Open Sans"/>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
          <p:cNvSpPr txBox="1">
            <a:spLocks noGrp="1"/>
          </p:cNvSpPr>
          <p:nvPr>
            <p:ph type="subTitle" idx="2"/>
          </p:nvPr>
        </p:nvSpPr>
        <p:spPr>
          <a:xfrm>
            <a:off x="279400" y="4260855"/>
            <a:ext cx="8712200" cy="472012"/>
          </a:xfrm>
          <a:prstGeom prst="rect">
            <a:avLst/>
          </a:prstGeom>
          <a:noFill/>
          <a:ln>
            <a:noFill/>
          </a:ln>
        </p:spPr>
        <p:txBody>
          <a:bodyPr spcFirstLastPara="1" wrap="square" lIns="91425" tIns="45700" rIns="91425" bIns="45700" anchor="t" anchorCtr="0">
            <a:noAutofit/>
          </a:bodyPr>
          <a:lstStyle>
            <a:lvl1pPr lvl="0" algn="ctr">
              <a:lnSpc>
                <a:spcPct val="100000"/>
              </a:lnSpc>
              <a:spcBef>
                <a:spcPts val="240"/>
              </a:spcBef>
              <a:spcAft>
                <a:spcPts val="0"/>
              </a:spcAft>
              <a:buClr>
                <a:srgbClr val="291112"/>
              </a:buClr>
              <a:buSzPts val="1200"/>
              <a:buNone/>
              <a:defRPr sz="1200">
                <a:solidFill>
                  <a:srgbClr val="291112"/>
                </a:solidFill>
              </a:defRPr>
            </a:lvl1pPr>
            <a:lvl2pPr lvl="1" algn="ctr">
              <a:spcBef>
                <a:spcPts val="480"/>
              </a:spcBef>
              <a:spcAft>
                <a:spcPts val="0"/>
              </a:spcAft>
              <a:buClr>
                <a:srgbClr val="888888"/>
              </a:buClr>
              <a:buSzPts val="24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4597789" y="155397"/>
            <a:ext cx="4089011" cy="1489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E000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1" y="0"/>
            <a:ext cx="4495800" cy="4854810"/>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Clr>
                <a:schemeClr val="dk1"/>
              </a:buClr>
              <a:buSzPts val="2800"/>
              <a:buNone/>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 name="Google Shape;30;p6"/>
          <p:cNvSpPr txBox="1">
            <a:spLocks noGrp="1"/>
          </p:cNvSpPr>
          <p:nvPr>
            <p:ph type="body" idx="2"/>
          </p:nvPr>
        </p:nvSpPr>
        <p:spPr>
          <a:xfrm>
            <a:off x="4597789" y="1714723"/>
            <a:ext cx="4089011" cy="28799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1" name="Google Shape;31;p6"/>
          <p:cNvSpPr/>
          <p:nvPr/>
        </p:nvSpPr>
        <p:spPr>
          <a:xfrm rot="-8100000">
            <a:off x="4120019" y="360673"/>
            <a:ext cx="395798" cy="395798"/>
          </a:xfrm>
          <a:prstGeom prst="rtTriangle">
            <a:avLst/>
          </a:prstGeom>
          <a:solidFill>
            <a:srgbClr val="3E00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237178" y="155397"/>
            <a:ext cx="4089011" cy="1489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E000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7"/>
          <p:cNvSpPr txBox="1">
            <a:spLocks noGrp="1"/>
          </p:cNvSpPr>
          <p:nvPr>
            <p:ph type="body" idx="1"/>
          </p:nvPr>
        </p:nvSpPr>
        <p:spPr>
          <a:xfrm>
            <a:off x="237178" y="1714723"/>
            <a:ext cx="4089011" cy="28799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5" name="Google Shape;35;p7"/>
          <p:cNvSpPr txBox="1">
            <a:spLocks noGrp="1"/>
          </p:cNvSpPr>
          <p:nvPr>
            <p:ph type="body" idx="2"/>
          </p:nvPr>
        </p:nvSpPr>
        <p:spPr>
          <a:xfrm>
            <a:off x="4648200" y="0"/>
            <a:ext cx="4495800" cy="4854810"/>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Clr>
                <a:schemeClr val="dk1"/>
              </a:buClr>
              <a:buSzPts val="2800"/>
              <a:buNone/>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7"/>
          <p:cNvSpPr/>
          <p:nvPr/>
        </p:nvSpPr>
        <p:spPr>
          <a:xfrm rot="-8100000">
            <a:off x="-318983" y="360673"/>
            <a:ext cx="395798" cy="395798"/>
          </a:xfrm>
          <a:prstGeom prst="rtTriangle">
            <a:avLst/>
          </a:prstGeom>
          <a:solidFill>
            <a:srgbClr val="3E00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57200" y="358984"/>
            <a:ext cx="8229600" cy="4577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E0001"/>
              </a:buClr>
              <a:buSzPts val="32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8"/>
          <p:cNvSpPr txBox="1">
            <a:spLocks noGrp="1"/>
          </p:cNvSpPr>
          <p:nvPr>
            <p:ph type="body" idx="1"/>
          </p:nvPr>
        </p:nvSpPr>
        <p:spPr>
          <a:xfrm>
            <a:off x="457200" y="1196651"/>
            <a:ext cx="4040188" cy="3397971"/>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8"/>
          <p:cNvSpPr txBox="1">
            <a:spLocks noGrp="1"/>
          </p:cNvSpPr>
          <p:nvPr>
            <p:ph type="body" idx="2"/>
          </p:nvPr>
        </p:nvSpPr>
        <p:spPr>
          <a:xfrm>
            <a:off x="4645026" y="1196651"/>
            <a:ext cx="4041775" cy="3397971"/>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1" name="Google Shape;41;p8"/>
          <p:cNvSpPr/>
          <p:nvPr/>
        </p:nvSpPr>
        <p:spPr>
          <a:xfrm rot="-8100000">
            <a:off x="-318983" y="360673"/>
            <a:ext cx="395798" cy="395798"/>
          </a:xfrm>
          <a:prstGeom prst="rtTriangle">
            <a:avLst/>
          </a:prstGeom>
          <a:solidFill>
            <a:srgbClr val="3E00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241143" y="319681"/>
            <a:ext cx="8445657" cy="4577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E000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9"/>
          <p:cNvSpPr/>
          <p:nvPr/>
        </p:nvSpPr>
        <p:spPr>
          <a:xfrm rot="-8100000">
            <a:off x="-318983" y="360673"/>
            <a:ext cx="395798" cy="395798"/>
          </a:xfrm>
          <a:prstGeom prst="rtTriangle">
            <a:avLst/>
          </a:prstGeom>
          <a:solidFill>
            <a:srgbClr val="3E00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41143" y="605512"/>
            <a:ext cx="8445657" cy="4577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3E0001"/>
              </a:buClr>
              <a:buSzPts val="3200"/>
              <a:buFont typeface="Open Sans"/>
              <a:buNone/>
              <a:defRPr sz="3200" b="1" i="0" u="none" strike="noStrike" cap="none">
                <a:solidFill>
                  <a:srgbClr val="3E000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241143" y="1200151"/>
            <a:ext cx="8445657" cy="339447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t.tamu.edu/security/safe-computing/university/confidential-information.ph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registrar.tamu.edu/Catalogs,-Policies-Procedures/FERPA/FERPA-Notice-to-Student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it.tamu.edu/policy/it-policy/controls-catalog/standards/data_classification_standard.pdf"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hyperlink" Target="https://rules-saps.tamu.edu/PDFs/29.01.03.M0.01.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quickbase.com/empower"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tamu.service-now.com/tamu-selfservice/knowledge_detail.do?sysparm_document_key=kb_knowledge,21e4fc72db592380de49f271399619be&amp;sysparm_searchtable=kb_knowledg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214349" y="1766994"/>
            <a:ext cx="8751851" cy="110251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E0001"/>
              </a:buClr>
              <a:buSzPts val="6000"/>
              <a:buFont typeface="Open Sans"/>
              <a:buNone/>
            </a:pPr>
            <a:r>
              <a:rPr lang="en-US" sz="6000"/>
              <a:t>HOWDY!</a:t>
            </a:r>
            <a:endParaRPr sz="6000"/>
          </a:p>
        </p:txBody>
      </p:sp>
      <p:sp>
        <p:nvSpPr>
          <p:cNvPr id="67" name="Google Shape;67;p15"/>
          <p:cNvSpPr txBox="1">
            <a:spLocks noGrp="1"/>
          </p:cNvSpPr>
          <p:nvPr>
            <p:ph type="subTitle" idx="1"/>
          </p:nvPr>
        </p:nvSpPr>
        <p:spPr>
          <a:xfrm>
            <a:off x="214349" y="2941427"/>
            <a:ext cx="8751851" cy="160940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2800"/>
              <a:buNone/>
            </a:pPr>
            <a:r>
              <a:rPr lang="en-US" sz="2800"/>
              <a:t>DSA IT Liaisons Communications Committee</a:t>
            </a:r>
            <a:endParaRPr/>
          </a:p>
          <a:p>
            <a:pPr marL="0" lvl="0" indent="0" algn="ctr" rtl="0">
              <a:spcBef>
                <a:spcPts val="560"/>
              </a:spcBef>
              <a:spcAft>
                <a:spcPts val="0"/>
              </a:spcAft>
              <a:buClr>
                <a:srgbClr val="888888"/>
              </a:buClr>
              <a:buSzPts val="2800"/>
              <a:buNone/>
            </a:pPr>
            <a:r>
              <a:rPr lang="en-US" sz="2800"/>
              <a:t>5/5/2020</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241143" y="376654"/>
            <a:ext cx="8445600" cy="457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2020 Assessment: Non-IT Professionals</a:t>
            </a:r>
            <a:endParaRPr/>
          </a:p>
        </p:txBody>
      </p:sp>
      <p:sp>
        <p:nvSpPr>
          <p:cNvPr id="126" name="Google Shape;126;p24"/>
          <p:cNvSpPr txBox="1">
            <a:spLocks noGrp="1"/>
          </p:cNvSpPr>
          <p:nvPr>
            <p:ph type="body" idx="1"/>
          </p:nvPr>
        </p:nvSpPr>
        <p:spPr>
          <a:xfrm>
            <a:off x="241143" y="1070101"/>
            <a:ext cx="8445600" cy="3394500"/>
          </a:xfrm>
          <a:prstGeom prst="rect">
            <a:avLst/>
          </a:prstGeom>
        </p:spPr>
        <p:txBody>
          <a:bodyPr spcFirstLastPara="1" wrap="square" lIns="91425" tIns="45700" rIns="91425" bIns="45700" anchor="t" anchorCtr="0">
            <a:noAutofit/>
          </a:bodyPr>
          <a:lstStyle/>
          <a:p>
            <a:pPr marL="457200" lvl="0" indent="-317500" algn="l" rtl="0">
              <a:lnSpc>
                <a:spcPct val="115000"/>
              </a:lnSpc>
              <a:spcBef>
                <a:spcPts val="1200"/>
              </a:spcBef>
              <a:spcAft>
                <a:spcPts val="0"/>
              </a:spcAft>
              <a:buSzPts val="1400"/>
              <a:buChar char="●"/>
            </a:pPr>
            <a:r>
              <a:rPr lang="en-US" sz="1400" b="1">
                <a:latin typeface="Arial"/>
                <a:ea typeface="Arial"/>
                <a:cs typeface="Arial"/>
                <a:sym typeface="Arial"/>
              </a:rPr>
              <a:t>“Non-IT Professionals” are DSA Department Users with Elevated Privileges</a:t>
            </a:r>
            <a:endParaRPr sz="1400" b="1">
              <a:latin typeface="Arial"/>
              <a:ea typeface="Arial"/>
              <a:cs typeface="Arial"/>
              <a:sym typeface="Arial"/>
            </a:endParaRPr>
          </a:p>
          <a:p>
            <a:pPr marL="457200" lvl="0" indent="-317500" algn="l" rtl="0">
              <a:lnSpc>
                <a:spcPct val="115000"/>
              </a:lnSpc>
              <a:spcBef>
                <a:spcPts val="0"/>
              </a:spcBef>
              <a:spcAft>
                <a:spcPts val="0"/>
              </a:spcAft>
              <a:buSzPts val="1400"/>
              <a:buChar char="●"/>
            </a:pPr>
            <a:r>
              <a:rPr lang="en-US" sz="1400" b="1">
                <a:latin typeface="Arial"/>
                <a:ea typeface="Arial"/>
                <a:cs typeface="Arial"/>
                <a:sym typeface="Arial"/>
              </a:rPr>
              <a:t>Assessment Types</a:t>
            </a:r>
            <a:endParaRPr sz="1400" b="1">
              <a:latin typeface="Arial"/>
              <a:ea typeface="Arial"/>
              <a:cs typeface="Arial"/>
              <a:sym typeface="Arial"/>
            </a:endParaRPr>
          </a:p>
          <a:p>
            <a:pPr marL="914400" lvl="1" indent="-304800" algn="l" rtl="0">
              <a:lnSpc>
                <a:spcPct val="115000"/>
              </a:lnSpc>
              <a:spcBef>
                <a:spcPts val="0"/>
              </a:spcBef>
              <a:spcAft>
                <a:spcPts val="0"/>
              </a:spcAft>
              <a:buSzPts val="1200"/>
              <a:buChar char="○"/>
            </a:pPr>
            <a:r>
              <a:rPr lang="en-US" sz="1200">
                <a:latin typeface="Arial"/>
                <a:ea typeface="Arial"/>
                <a:cs typeface="Arial"/>
                <a:sym typeface="Arial"/>
              </a:rPr>
              <a:t>End User Devices: Solely Managed</a:t>
            </a:r>
            <a:endParaRPr sz="1200">
              <a:latin typeface="Arial"/>
              <a:ea typeface="Arial"/>
              <a:cs typeface="Arial"/>
              <a:sym typeface="Arial"/>
            </a:endParaRPr>
          </a:p>
          <a:p>
            <a:pPr marL="914400" lvl="1" indent="-304800" algn="l" rtl="0">
              <a:lnSpc>
                <a:spcPct val="115000"/>
              </a:lnSpc>
              <a:spcBef>
                <a:spcPts val="0"/>
              </a:spcBef>
              <a:spcAft>
                <a:spcPts val="0"/>
              </a:spcAft>
              <a:buSzPts val="1200"/>
              <a:buChar char="○"/>
            </a:pPr>
            <a:r>
              <a:rPr lang="en-US" sz="1200">
                <a:latin typeface="Arial"/>
                <a:ea typeface="Arial"/>
                <a:cs typeface="Arial"/>
                <a:sym typeface="Arial"/>
              </a:rPr>
              <a:t>Servers: Solely Managed</a:t>
            </a:r>
            <a:endParaRPr sz="1200">
              <a:latin typeface="Arial"/>
              <a:ea typeface="Arial"/>
              <a:cs typeface="Arial"/>
              <a:sym typeface="Arial"/>
            </a:endParaRPr>
          </a:p>
          <a:p>
            <a:pPr marL="914400" lvl="1" indent="-304800" algn="l" rtl="0">
              <a:lnSpc>
                <a:spcPct val="115000"/>
              </a:lnSpc>
              <a:spcBef>
                <a:spcPts val="0"/>
              </a:spcBef>
              <a:spcAft>
                <a:spcPts val="0"/>
              </a:spcAft>
              <a:buSzPts val="1200"/>
              <a:buChar char="○"/>
            </a:pPr>
            <a:r>
              <a:rPr lang="en-US" sz="1200">
                <a:latin typeface="Arial"/>
                <a:ea typeface="Arial"/>
                <a:cs typeface="Arial"/>
                <a:sym typeface="Arial"/>
              </a:rPr>
              <a:t>Applications: Solely Managed</a:t>
            </a:r>
            <a:endParaRPr sz="1200">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sz="1400" b="1">
                <a:latin typeface="Arial"/>
                <a:ea typeface="Arial"/>
                <a:cs typeface="Arial"/>
                <a:sym typeface="Arial"/>
              </a:rPr>
              <a:t>DoIT will...</a:t>
            </a:r>
            <a:endParaRPr sz="1400" b="1">
              <a:latin typeface="Arial"/>
              <a:ea typeface="Arial"/>
              <a:cs typeface="Arial"/>
              <a:sym typeface="Arial"/>
            </a:endParaRPr>
          </a:p>
          <a:p>
            <a:pPr marL="914400" lvl="1" indent="-304800" algn="l" rtl="0">
              <a:lnSpc>
                <a:spcPct val="115000"/>
              </a:lnSpc>
              <a:spcBef>
                <a:spcPts val="0"/>
              </a:spcBef>
              <a:spcAft>
                <a:spcPts val="0"/>
              </a:spcAft>
              <a:buSzPts val="1200"/>
              <a:buChar char="○"/>
            </a:pPr>
            <a:r>
              <a:rPr lang="en-US" sz="1200">
                <a:latin typeface="Arial"/>
                <a:ea typeface="Arial"/>
                <a:cs typeface="Arial"/>
                <a:sym typeface="Arial"/>
              </a:rPr>
              <a:t>Help Identify and Notify Non-IT Professionals</a:t>
            </a:r>
            <a:endParaRPr sz="1200">
              <a:latin typeface="Arial"/>
              <a:ea typeface="Arial"/>
              <a:cs typeface="Arial"/>
              <a:sym typeface="Arial"/>
            </a:endParaRPr>
          </a:p>
          <a:p>
            <a:pPr marL="914400" lvl="1" indent="-304800" algn="l" rtl="0">
              <a:lnSpc>
                <a:spcPct val="115000"/>
              </a:lnSpc>
              <a:spcBef>
                <a:spcPts val="0"/>
              </a:spcBef>
              <a:spcAft>
                <a:spcPts val="0"/>
              </a:spcAft>
              <a:buSzPts val="1200"/>
              <a:buChar char="○"/>
            </a:pPr>
            <a:r>
              <a:rPr lang="en-US" sz="1200">
                <a:latin typeface="Arial"/>
                <a:ea typeface="Arial"/>
                <a:cs typeface="Arial"/>
                <a:sym typeface="Arial"/>
              </a:rPr>
              <a:t>Assist them with Assessments</a:t>
            </a:r>
            <a:endParaRPr sz="1200">
              <a:latin typeface="Arial"/>
              <a:ea typeface="Arial"/>
              <a:cs typeface="Arial"/>
              <a:sym typeface="Arial"/>
            </a:endParaRPr>
          </a:p>
          <a:p>
            <a:pPr marL="914400" lvl="1" indent="-304800" algn="l" rtl="0">
              <a:lnSpc>
                <a:spcPct val="115000"/>
              </a:lnSpc>
              <a:spcBef>
                <a:spcPts val="0"/>
              </a:spcBef>
              <a:spcAft>
                <a:spcPts val="0"/>
              </a:spcAft>
              <a:buSzPts val="1200"/>
              <a:buChar char="○"/>
            </a:pPr>
            <a:r>
              <a:rPr lang="en-US" sz="1200">
                <a:latin typeface="Arial"/>
                <a:ea typeface="Arial"/>
                <a:cs typeface="Arial"/>
                <a:sym typeface="Arial"/>
              </a:rPr>
              <a:t>Use Assessment report results to help make improvements/remediations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612575" y="1027651"/>
            <a:ext cx="7772400" cy="2155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a:t>Data Classification Standards &amp; </a:t>
            </a:r>
            <a:endParaRPr/>
          </a:p>
          <a:p>
            <a:pPr marL="0" marR="0" lvl="0" indent="0" algn="ctr" rtl="0">
              <a:lnSpc>
                <a:spcPct val="100000"/>
              </a:lnSpc>
              <a:spcBef>
                <a:spcPts val="0"/>
              </a:spcBef>
              <a:spcAft>
                <a:spcPts val="0"/>
              </a:spcAft>
              <a:buClr>
                <a:srgbClr val="000000"/>
              </a:buClr>
              <a:buSzPts val="4000"/>
              <a:buFont typeface="Arial"/>
              <a:buNone/>
            </a:pPr>
            <a:r>
              <a:rPr lang="en-US"/>
              <a:t>Information Resource Impact</a:t>
            </a:r>
            <a:endParaRPr/>
          </a:p>
          <a:p>
            <a:pPr marL="0" lvl="0" indent="0" algn="ctr" rtl="0">
              <a:spcBef>
                <a:spcPts val="0"/>
              </a:spcBef>
              <a:spcAft>
                <a:spcPts val="0"/>
              </a:spcAft>
              <a:buClr>
                <a:srgbClr val="3E0001"/>
              </a:buClr>
              <a:buSzPts val="4000"/>
              <a:buFont typeface="Open Sans"/>
              <a:buNone/>
            </a:pPr>
            <a:endParaRPr/>
          </a:p>
          <a:p>
            <a:pPr marL="0" lvl="0" indent="0" algn="ctr" rtl="0">
              <a:spcBef>
                <a:spcPts val="0"/>
              </a:spcBef>
              <a:spcAft>
                <a:spcPts val="0"/>
              </a:spcAft>
              <a:buClr>
                <a:srgbClr val="3E0001"/>
              </a:buClr>
              <a:buSzPts val="4000"/>
              <a:buFont typeface="Open Sans"/>
              <a:buNone/>
            </a:pPr>
            <a:r>
              <a:rPr lang="en-US" b="0"/>
              <a:t>Anthony Schneider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180857" y="282491"/>
            <a:ext cx="6334200" cy="3435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3600"/>
              <a:buFont typeface="Arial"/>
              <a:buNone/>
            </a:pPr>
            <a:r>
              <a:rPr lang="en-US"/>
              <a:t>Purpose &amp; Scope</a:t>
            </a:r>
            <a:endParaRPr/>
          </a:p>
        </p:txBody>
      </p:sp>
      <p:sp>
        <p:nvSpPr>
          <p:cNvPr id="137" name="Google Shape;137;p26"/>
          <p:cNvSpPr txBox="1">
            <a:spLocks noGrp="1"/>
          </p:cNvSpPr>
          <p:nvPr>
            <p:ph type="body" idx="1"/>
          </p:nvPr>
        </p:nvSpPr>
        <p:spPr>
          <a:xfrm>
            <a:off x="180850" y="900125"/>
            <a:ext cx="8718000" cy="25458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2100"/>
              <a:buNone/>
            </a:pPr>
            <a:r>
              <a:rPr lang="en-US" sz="2000" u="sng">
                <a:solidFill>
                  <a:schemeClr val="dk1"/>
                </a:solidFill>
                <a:latin typeface="Calibri"/>
                <a:ea typeface="Calibri"/>
                <a:cs typeface="Calibri"/>
                <a:sym typeface="Calibri"/>
              </a:rPr>
              <a:t>Purpose</a:t>
            </a:r>
            <a:endParaRPr sz="2000"/>
          </a:p>
          <a:p>
            <a:pPr marL="0" lvl="0" indent="0" algn="just" rtl="0">
              <a:spcBef>
                <a:spcPts val="200"/>
              </a:spcBef>
              <a:spcAft>
                <a:spcPts val="0"/>
              </a:spcAft>
              <a:buClr>
                <a:schemeClr val="dk1"/>
              </a:buClr>
              <a:buSzPts val="1200"/>
              <a:buNone/>
            </a:pPr>
            <a:r>
              <a:rPr lang="en-US" sz="1800">
                <a:solidFill>
                  <a:schemeClr val="dk1"/>
                </a:solidFill>
                <a:latin typeface="Arial"/>
                <a:ea typeface="Arial"/>
                <a:cs typeface="Arial"/>
                <a:sym typeface="Arial"/>
              </a:rPr>
              <a:t>The Texas A&amp;M University (TAMU) Data Classification Standard is intended to help data stewards, data owners, resource custodians and Information Technology (IT) personnel across the TAMU colleges, agencies, divisions and departments categorize their information and information systems, according to the impact of loss and sensitivity of data they contain. </a:t>
            </a:r>
            <a:endParaRPr sz="1800">
              <a:solidFill>
                <a:schemeClr val="dk1"/>
              </a:solidFill>
              <a:latin typeface="Arial"/>
              <a:ea typeface="Arial"/>
              <a:cs typeface="Arial"/>
              <a:sym typeface="Arial"/>
            </a:endParaRPr>
          </a:p>
          <a:p>
            <a:pPr marL="0" lvl="0" indent="0" algn="l" rtl="0">
              <a:spcBef>
                <a:spcPts val="200"/>
              </a:spcBef>
              <a:spcAft>
                <a:spcPts val="0"/>
              </a:spcAft>
              <a:buClr>
                <a:srgbClr val="7F7F7F"/>
              </a:buClr>
              <a:buSzPts val="1200"/>
              <a:buNone/>
            </a:pPr>
            <a:endParaRPr sz="800">
              <a:solidFill>
                <a:schemeClr val="dk1"/>
              </a:solidFill>
            </a:endParaRPr>
          </a:p>
          <a:p>
            <a:pPr marL="0" lvl="0" indent="0" algn="l" rtl="0">
              <a:spcBef>
                <a:spcPts val="400"/>
              </a:spcBef>
              <a:spcAft>
                <a:spcPts val="0"/>
              </a:spcAft>
              <a:buClr>
                <a:schemeClr val="dk1"/>
              </a:buClr>
              <a:buSzPts val="2100"/>
              <a:buNone/>
            </a:pPr>
            <a:r>
              <a:rPr lang="en-US" sz="2000" u="sng">
                <a:solidFill>
                  <a:schemeClr val="dk1"/>
                </a:solidFill>
                <a:latin typeface="Calibri"/>
                <a:ea typeface="Calibri"/>
                <a:cs typeface="Calibri"/>
                <a:sym typeface="Calibri"/>
              </a:rPr>
              <a:t>Scope</a:t>
            </a:r>
            <a:endParaRPr sz="2000"/>
          </a:p>
          <a:p>
            <a:pPr marL="0" lvl="0" indent="0" algn="just" rtl="0">
              <a:spcBef>
                <a:spcPts val="200"/>
              </a:spcBef>
              <a:spcAft>
                <a:spcPts val="0"/>
              </a:spcAft>
              <a:buClr>
                <a:schemeClr val="dk1"/>
              </a:buClr>
              <a:buSzPts val="1200"/>
              <a:buNone/>
            </a:pPr>
            <a:r>
              <a:rPr lang="en-US" sz="1800">
                <a:solidFill>
                  <a:schemeClr val="dk1"/>
                </a:solidFill>
                <a:latin typeface="Arial"/>
                <a:ea typeface="Arial"/>
                <a:cs typeface="Arial"/>
                <a:sym typeface="Arial"/>
              </a:rPr>
              <a:t>The data classifications in this standard apply to all university electronic data stored, processed or transmitted on university resources or other resources where university business occurs. This includes, but is not limited to, data stored at data centers, data accessed by or stored remotely on IT Resources, or stored with agencies, contracted third parties including business associates, cloud service providers, vendors, contractors and temporary staff. </a:t>
            </a:r>
            <a:endParaRPr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180857" y="282491"/>
            <a:ext cx="6334200" cy="3435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3200"/>
              <a:buFont typeface="Arial"/>
              <a:buNone/>
            </a:pPr>
            <a:r>
              <a:rPr lang="en-US"/>
              <a:t>Data </a:t>
            </a:r>
            <a:r>
              <a:rPr lang="en-US" sz="3200"/>
              <a:t>Ownership</a:t>
            </a:r>
            <a:endParaRPr sz="3200"/>
          </a:p>
        </p:txBody>
      </p:sp>
      <p:sp>
        <p:nvSpPr>
          <p:cNvPr id="143" name="Google Shape;143;p27"/>
          <p:cNvSpPr txBox="1">
            <a:spLocks noGrp="1"/>
          </p:cNvSpPr>
          <p:nvPr>
            <p:ph type="body" idx="1"/>
          </p:nvPr>
        </p:nvSpPr>
        <p:spPr>
          <a:xfrm>
            <a:off x="180848" y="900125"/>
            <a:ext cx="8466000" cy="25458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2100"/>
              <a:buNone/>
            </a:pPr>
            <a:r>
              <a:rPr lang="en-US" sz="2100" u="sng">
                <a:solidFill>
                  <a:schemeClr val="dk1"/>
                </a:solidFill>
                <a:latin typeface="Calibri"/>
                <a:ea typeface="Calibri"/>
                <a:cs typeface="Calibri"/>
                <a:sym typeface="Calibri"/>
              </a:rPr>
              <a:t>Ownership</a:t>
            </a:r>
            <a:endParaRPr/>
          </a:p>
          <a:p>
            <a:pPr marL="215900" lvl="0" indent="-247650" algn="l" rtl="0">
              <a:spcBef>
                <a:spcPts val="200"/>
              </a:spcBef>
              <a:spcAft>
                <a:spcPts val="0"/>
              </a:spcAft>
              <a:buClr>
                <a:schemeClr val="dk1"/>
              </a:buClr>
              <a:buSzPts val="1700"/>
              <a:buFont typeface="Arial"/>
              <a:buChar char="•"/>
            </a:pPr>
            <a:r>
              <a:rPr lang="en-US" sz="1700">
                <a:solidFill>
                  <a:schemeClr val="dk1"/>
                </a:solidFill>
                <a:latin typeface="Arial"/>
                <a:ea typeface="Arial"/>
                <a:cs typeface="Arial"/>
                <a:sym typeface="Arial"/>
              </a:rPr>
              <a:t>Texas A&amp;M University data/information is not owned by a single team, college, division, department, research team, or individual system owner, but is a university asset that is owned by Texas A&amp;M. </a:t>
            </a:r>
            <a:endParaRPr sz="1700"/>
          </a:p>
          <a:p>
            <a:pPr marL="215900" lvl="0" indent="-247650" algn="l" rtl="0">
              <a:spcBef>
                <a:spcPts val="200"/>
              </a:spcBef>
              <a:spcAft>
                <a:spcPts val="0"/>
              </a:spcAft>
              <a:buClr>
                <a:schemeClr val="dk1"/>
              </a:buClr>
              <a:buSzPts val="1700"/>
              <a:buFont typeface="Arial"/>
              <a:buChar char="•"/>
            </a:pPr>
            <a:r>
              <a:rPr lang="en-US" sz="1700">
                <a:solidFill>
                  <a:schemeClr val="dk1"/>
                </a:solidFill>
                <a:latin typeface="Arial"/>
                <a:ea typeface="Arial"/>
                <a:cs typeface="Arial"/>
                <a:sym typeface="Arial"/>
              </a:rPr>
              <a:t>However, to govern data appropriately, colleges, divisions and departments should identify and assign certain roles and responsibilities to staff members. These staff members play a critical role in governing Texas A&amp;M data</a:t>
            </a:r>
            <a:endParaRPr sz="17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graphicFrame>
        <p:nvGraphicFramePr>
          <p:cNvPr id="148" name="Google Shape;148;p28"/>
          <p:cNvGraphicFramePr/>
          <p:nvPr/>
        </p:nvGraphicFramePr>
        <p:xfrm>
          <a:off x="311728" y="976746"/>
          <a:ext cx="8541375" cy="3093760"/>
        </p:xfrm>
        <a:graphic>
          <a:graphicData uri="http://schemas.openxmlformats.org/drawingml/2006/table">
            <a:tbl>
              <a:tblPr firstRow="1" bandRow="1">
                <a:noFill/>
                <a:tableStyleId>{03FC8F5F-FA32-431C-B700-FBFCBDC8740D}</a:tableStyleId>
              </a:tblPr>
              <a:tblGrid>
                <a:gridCol w="2847125">
                  <a:extLst>
                    <a:ext uri="{9D8B030D-6E8A-4147-A177-3AD203B41FA5}">
                      <a16:colId xmlns:a16="http://schemas.microsoft.com/office/drawing/2014/main" val="20000"/>
                    </a:ext>
                  </a:extLst>
                </a:gridCol>
                <a:gridCol w="2847125">
                  <a:extLst>
                    <a:ext uri="{9D8B030D-6E8A-4147-A177-3AD203B41FA5}">
                      <a16:colId xmlns:a16="http://schemas.microsoft.com/office/drawing/2014/main" val="20001"/>
                    </a:ext>
                  </a:extLst>
                </a:gridCol>
                <a:gridCol w="2847125">
                  <a:extLst>
                    <a:ext uri="{9D8B030D-6E8A-4147-A177-3AD203B41FA5}">
                      <a16:colId xmlns:a16="http://schemas.microsoft.com/office/drawing/2014/main" val="20002"/>
                    </a:ext>
                  </a:extLst>
                </a:gridCol>
              </a:tblGrid>
              <a:tr h="271075">
                <a:tc>
                  <a:txBody>
                    <a:bodyPr/>
                    <a:lstStyle/>
                    <a:p>
                      <a:pPr marL="0" marR="0" lvl="0" indent="0" algn="ctr" rtl="0">
                        <a:spcBef>
                          <a:spcPts val="0"/>
                        </a:spcBef>
                        <a:spcAft>
                          <a:spcPts val="0"/>
                        </a:spcAft>
                        <a:buNone/>
                      </a:pPr>
                      <a:r>
                        <a:rPr lang="en-US" sz="1400" u="none" strike="noStrike" cap="none"/>
                        <a:t>Data Trustee</a:t>
                      </a:r>
                      <a:endParaRPr sz="1400"/>
                    </a:p>
                  </a:txBody>
                  <a:tcPr marL="68600" marR="68600" marT="34300" marB="34300" anchor="ctr"/>
                </a:tc>
                <a:tc>
                  <a:txBody>
                    <a:bodyPr/>
                    <a:lstStyle/>
                    <a:p>
                      <a:pPr marL="0" marR="0" lvl="0" indent="0" algn="ctr" rtl="0">
                        <a:spcBef>
                          <a:spcPts val="0"/>
                        </a:spcBef>
                        <a:spcAft>
                          <a:spcPts val="0"/>
                        </a:spcAft>
                        <a:buNone/>
                      </a:pPr>
                      <a:r>
                        <a:rPr lang="en-US" sz="1400"/>
                        <a:t>Data Steward</a:t>
                      </a:r>
                      <a:endParaRPr sz="1400"/>
                    </a:p>
                  </a:txBody>
                  <a:tcPr marL="68600" marR="68600" marT="34300" marB="34300" anchor="ctr"/>
                </a:tc>
                <a:tc>
                  <a:txBody>
                    <a:bodyPr/>
                    <a:lstStyle/>
                    <a:p>
                      <a:pPr marL="0" marR="0" lvl="0" indent="0" algn="ctr" rtl="0">
                        <a:lnSpc>
                          <a:spcPct val="100000"/>
                        </a:lnSpc>
                        <a:spcBef>
                          <a:spcPts val="0"/>
                        </a:spcBef>
                        <a:spcAft>
                          <a:spcPts val="0"/>
                        </a:spcAft>
                        <a:buClr>
                          <a:schemeClr val="dk1"/>
                        </a:buClr>
                        <a:buSzPts val="1400"/>
                        <a:buFont typeface="Calibri"/>
                        <a:buNone/>
                      </a:pPr>
                      <a:r>
                        <a:rPr lang="en-US" sz="1400"/>
                        <a:t>Data Custodian</a:t>
                      </a:r>
                      <a:endParaRPr sz="1400"/>
                    </a:p>
                  </a:txBody>
                  <a:tcPr marL="68600" marR="68600" marT="34300" marB="34300" anchor="ctr"/>
                </a:tc>
                <a:extLst>
                  <a:ext uri="{0D108BD9-81ED-4DB2-BD59-A6C34878D82A}">
                    <a16:rowId xmlns:a16="http://schemas.microsoft.com/office/drawing/2014/main" val="10000"/>
                  </a:ext>
                </a:extLst>
              </a:tr>
              <a:tr h="2712375">
                <a:tc>
                  <a:txBody>
                    <a:bodyPr/>
                    <a:lstStyle/>
                    <a:p>
                      <a:pPr marL="215900" marR="0" lvl="0" indent="-215900" algn="l" rtl="0">
                        <a:spcBef>
                          <a:spcPts val="0"/>
                        </a:spcBef>
                        <a:spcAft>
                          <a:spcPts val="0"/>
                        </a:spcAft>
                        <a:buClr>
                          <a:schemeClr val="dk1"/>
                        </a:buClr>
                        <a:buSzPts val="1200"/>
                        <a:buFont typeface="Arial"/>
                        <a:buChar char="•"/>
                      </a:pPr>
                      <a:r>
                        <a:rPr lang="en-US" sz="1200"/>
                        <a:t>A data trustee has oversight responsibility for the portion of university data that is related to the university functions.</a:t>
                      </a:r>
                      <a:endParaRPr sz="1100"/>
                    </a:p>
                    <a:p>
                      <a:pPr marL="215900" marR="0" lvl="0" indent="-215900" algn="l" rtl="0">
                        <a:spcBef>
                          <a:spcPts val="0"/>
                        </a:spcBef>
                        <a:spcAft>
                          <a:spcPts val="0"/>
                        </a:spcAft>
                        <a:buClr>
                          <a:schemeClr val="dk1"/>
                        </a:buClr>
                        <a:buSzPts val="1200"/>
                        <a:buFont typeface="Arial"/>
                        <a:buChar char="•"/>
                      </a:pPr>
                      <a:r>
                        <a:rPr lang="en-US" sz="1200"/>
                        <a:t>Data trustees are institutional officers (Associate Director, Director, Associate Dean, Dean, Associate VP, C-Level, VP) who are appointed by the president or 3 provost </a:t>
                      </a:r>
                      <a:endParaRPr sz="1100"/>
                    </a:p>
                    <a:p>
                      <a:pPr marL="215900" marR="0" lvl="0" indent="-215900" algn="l" rtl="0">
                        <a:spcBef>
                          <a:spcPts val="0"/>
                        </a:spcBef>
                        <a:spcAft>
                          <a:spcPts val="0"/>
                        </a:spcAft>
                        <a:buClr>
                          <a:schemeClr val="dk1"/>
                        </a:buClr>
                        <a:buSzPts val="1200"/>
                        <a:buFont typeface="Arial"/>
                        <a:buChar char="•"/>
                      </a:pPr>
                      <a:r>
                        <a:rPr lang="en-US" sz="1200"/>
                        <a:t>Each data trustee appoints data stewards for their specific subject area domains</a:t>
                      </a:r>
                      <a:endParaRPr sz="1200"/>
                    </a:p>
                  </a:txBody>
                  <a:tcPr marL="68600" marR="68600" marT="34300" marB="34300"/>
                </a:tc>
                <a:tc>
                  <a:txBody>
                    <a:bodyPr/>
                    <a:lstStyle/>
                    <a:p>
                      <a:pPr marL="215900" marR="0" lvl="0" indent="-215900" algn="l" rtl="0">
                        <a:spcBef>
                          <a:spcPts val="0"/>
                        </a:spcBef>
                        <a:spcAft>
                          <a:spcPts val="0"/>
                        </a:spcAft>
                        <a:buClr>
                          <a:schemeClr val="dk1"/>
                        </a:buClr>
                        <a:buSzPts val="1200"/>
                        <a:buFont typeface="Arial"/>
                        <a:buChar char="•"/>
                      </a:pPr>
                      <a:r>
                        <a:rPr lang="en-US" sz="1200"/>
                        <a:t>Data stewards must retain responsibility for the data content, quality and integrity. </a:t>
                      </a:r>
                      <a:endParaRPr sz="1100"/>
                    </a:p>
                    <a:p>
                      <a:pPr marL="215900" marR="0" lvl="0" indent="-215900" algn="l" rtl="0">
                        <a:spcBef>
                          <a:spcPts val="0"/>
                        </a:spcBef>
                        <a:spcAft>
                          <a:spcPts val="0"/>
                        </a:spcAft>
                        <a:buClr>
                          <a:schemeClr val="dk1"/>
                        </a:buClr>
                        <a:buSzPts val="1200"/>
                        <a:buFont typeface="Arial"/>
                        <a:buChar char="•"/>
                      </a:pPr>
                      <a:r>
                        <a:rPr lang="en-US" sz="1200"/>
                        <a:t>They are an integral part of defining system requirements for data use and have a responsibility to protect the data from misuse or mismanagement. </a:t>
                      </a:r>
                      <a:endParaRPr sz="1100"/>
                    </a:p>
                    <a:p>
                      <a:pPr marL="215900" marR="0" lvl="0" indent="-215900" algn="l" rtl="0">
                        <a:spcBef>
                          <a:spcPts val="0"/>
                        </a:spcBef>
                        <a:spcAft>
                          <a:spcPts val="0"/>
                        </a:spcAft>
                        <a:buClr>
                          <a:schemeClr val="dk1"/>
                        </a:buClr>
                        <a:buSzPts val="1200"/>
                        <a:buFont typeface="Arial"/>
                        <a:buChar char="•"/>
                      </a:pPr>
                      <a:r>
                        <a:rPr lang="en-US" sz="1200"/>
                        <a:t>Data stewards promote data management and security, consider information security when budgeting and business planning, ensure accurate, valid, and timely collection of data, and ensure their data is classified according to Texas A&amp;M data classification standard.</a:t>
                      </a:r>
                      <a:endParaRPr sz="1200"/>
                    </a:p>
                  </a:txBody>
                  <a:tcPr marL="68600" marR="68600" marT="34300" marB="34300"/>
                </a:tc>
                <a:tc>
                  <a:txBody>
                    <a:bodyPr/>
                    <a:lstStyle/>
                    <a:p>
                      <a:pPr marL="215900" marR="0" lvl="0" indent="-215900" algn="l" rtl="0">
                        <a:spcBef>
                          <a:spcPts val="0"/>
                        </a:spcBef>
                        <a:spcAft>
                          <a:spcPts val="0"/>
                        </a:spcAft>
                        <a:buClr>
                          <a:schemeClr val="dk1"/>
                        </a:buClr>
                        <a:buSzPts val="1200"/>
                        <a:buFont typeface="Arial"/>
                        <a:buChar char="•"/>
                      </a:pPr>
                      <a:r>
                        <a:rPr lang="en-US" sz="1200"/>
                        <a:t>Data custodians help implement adopted Division of IT controls to ensure the integrity, security and privacy of their data.</a:t>
                      </a:r>
                      <a:endParaRPr sz="1100"/>
                    </a:p>
                    <a:p>
                      <a:pPr marL="215900" marR="0" lvl="0" indent="-215900" algn="l" rtl="0">
                        <a:spcBef>
                          <a:spcPts val="0"/>
                        </a:spcBef>
                        <a:spcAft>
                          <a:spcPts val="0"/>
                        </a:spcAft>
                        <a:buClr>
                          <a:schemeClr val="dk1"/>
                        </a:buClr>
                        <a:buSzPts val="1200"/>
                        <a:buFont typeface="Arial"/>
                        <a:buChar char="•"/>
                      </a:pPr>
                      <a:r>
                        <a:rPr lang="en-US" sz="1200"/>
                        <a:t>Data stewards and data custodians work closely to ensure that their college, division, or department complies with the data classification standard and any enterprise data management policies.</a:t>
                      </a:r>
                      <a:endParaRPr sz="1100"/>
                    </a:p>
                    <a:p>
                      <a:pPr marL="0" marR="0" lvl="0" indent="0" algn="l" rtl="0">
                        <a:spcBef>
                          <a:spcPts val="0"/>
                        </a:spcBef>
                        <a:spcAft>
                          <a:spcPts val="0"/>
                        </a:spcAft>
                        <a:buClr>
                          <a:schemeClr val="dk1"/>
                        </a:buClr>
                        <a:buSzPts val="900"/>
                        <a:buFont typeface="Arial"/>
                        <a:buNone/>
                      </a:pPr>
                      <a:endParaRPr sz="900"/>
                    </a:p>
                  </a:txBody>
                  <a:tcPr marL="68600" marR="68600" marT="34300" marB="34300"/>
                </a:tc>
                <a:extLst>
                  <a:ext uri="{0D108BD9-81ED-4DB2-BD59-A6C34878D82A}">
                    <a16:rowId xmlns:a16="http://schemas.microsoft.com/office/drawing/2014/main" val="10001"/>
                  </a:ext>
                </a:extLst>
              </a:tr>
            </a:tbl>
          </a:graphicData>
        </a:graphic>
      </p:graphicFrame>
      <p:sp>
        <p:nvSpPr>
          <p:cNvPr id="149" name="Google Shape;149;p28"/>
          <p:cNvSpPr txBox="1">
            <a:spLocks noGrp="1"/>
          </p:cNvSpPr>
          <p:nvPr>
            <p:ph type="title"/>
          </p:nvPr>
        </p:nvSpPr>
        <p:spPr>
          <a:xfrm>
            <a:off x="180857" y="282491"/>
            <a:ext cx="6334200" cy="3435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3600"/>
              <a:buFont typeface="Arial"/>
              <a:buNone/>
            </a:pPr>
            <a:r>
              <a:rPr lang="en-US"/>
              <a:t>Roles &amp; Accountability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body" idx="1"/>
          </p:nvPr>
        </p:nvSpPr>
        <p:spPr>
          <a:xfrm>
            <a:off x="290945" y="949037"/>
            <a:ext cx="8534400" cy="3921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1500"/>
              <a:buNone/>
            </a:pPr>
            <a:r>
              <a:rPr lang="en-US" sz="1500" b="1" u="sng">
                <a:solidFill>
                  <a:schemeClr val="dk1"/>
                </a:solidFill>
                <a:latin typeface="Calibri"/>
                <a:ea typeface="Calibri"/>
                <a:cs typeface="Calibri"/>
                <a:sym typeface="Calibri"/>
              </a:rPr>
              <a:t>Personally Identifiable Information (PII)</a:t>
            </a:r>
            <a:endParaRPr b="1" u="sng"/>
          </a:p>
          <a:p>
            <a:pPr marL="0" lvl="0" indent="0" algn="l" rtl="0">
              <a:lnSpc>
                <a:spcPct val="90000"/>
              </a:lnSpc>
              <a:spcBef>
                <a:spcPts val="200"/>
              </a:spcBef>
              <a:spcAft>
                <a:spcPts val="0"/>
              </a:spcAft>
              <a:buClr>
                <a:schemeClr val="dk1"/>
              </a:buClr>
              <a:buSzPts val="1200"/>
              <a:buNone/>
            </a:pPr>
            <a:r>
              <a:rPr lang="en-US" sz="1300">
                <a:solidFill>
                  <a:schemeClr val="dk1"/>
                </a:solidFill>
                <a:latin typeface="Arial"/>
                <a:ea typeface="Arial"/>
                <a:cs typeface="Arial"/>
                <a:sym typeface="Arial"/>
              </a:rPr>
              <a:t>PII is protected by federal and state laws and regulations, including federal regulations administered by the United States Department of Homeland Security (DHS), and is defined by DHS as "any information that permits the identity of an individual to be directly or indirectly inferred, which if lost, compromised or disclosed without authorization could result in substantial harm, embarrassment, inconvenience, or unfairness to an individual."  </a:t>
            </a:r>
            <a:endParaRPr sz="1300">
              <a:solidFill>
                <a:schemeClr val="dk1"/>
              </a:solidFill>
              <a:latin typeface="Arial"/>
              <a:ea typeface="Arial"/>
              <a:cs typeface="Arial"/>
              <a:sym typeface="Arial"/>
            </a:endParaRPr>
          </a:p>
          <a:p>
            <a:pPr marL="0" lvl="0" indent="0" algn="l" rtl="0">
              <a:lnSpc>
                <a:spcPct val="90000"/>
              </a:lnSpc>
              <a:spcBef>
                <a:spcPts val="200"/>
              </a:spcBef>
              <a:spcAft>
                <a:spcPts val="0"/>
              </a:spcAft>
              <a:buClr>
                <a:schemeClr val="dk1"/>
              </a:buClr>
              <a:buSzPts val="1200"/>
              <a:buNone/>
            </a:pPr>
            <a:endParaRPr sz="1300">
              <a:latin typeface="Arial"/>
              <a:ea typeface="Arial"/>
              <a:cs typeface="Arial"/>
              <a:sym typeface="Arial"/>
            </a:endParaRPr>
          </a:p>
          <a:p>
            <a:pPr marL="0" lvl="0" indent="0" algn="l" rtl="0">
              <a:lnSpc>
                <a:spcPct val="90000"/>
              </a:lnSpc>
              <a:spcBef>
                <a:spcPts val="200"/>
              </a:spcBef>
              <a:spcAft>
                <a:spcPts val="0"/>
              </a:spcAft>
              <a:buClr>
                <a:schemeClr val="dk1"/>
              </a:buClr>
              <a:buSzPts val="1200"/>
              <a:buNone/>
            </a:pPr>
            <a:endParaRPr sz="1300">
              <a:latin typeface="Arial"/>
              <a:ea typeface="Arial"/>
              <a:cs typeface="Arial"/>
              <a:sym typeface="Arial"/>
            </a:endParaRPr>
          </a:p>
          <a:p>
            <a:pPr marL="0" lvl="0" indent="0" algn="l" rtl="0">
              <a:lnSpc>
                <a:spcPct val="90000"/>
              </a:lnSpc>
              <a:spcBef>
                <a:spcPts val="300"/>
              </a:spcBef>
              <a:spcAft>
                <a:spcPts val="0"/>
              </a:spcAft>
              <a:buClr>
                <a:schemeClr val="dk1"/>
              </a:buClr>
              <a:buSzPts val="1500"/>
              <a:buNone/>
            </a:pPr>
            <a:r>
              <a:rPr lang="en-US" sz="1500" b="1" u="sng">
                <a:solidFill>
                  <a:schemeClr val="dk1"/>
                </a:solidFill>
                <a:latin typeface="Calibri"/>
                <a:ea typeface="Calibri"/>
                <a:cs typeface="Calibri"/>
                <a:sym typeface="Calibri"/>
              </a:rPr>
              <a:t>Protected Health Information (PHI) </a:t>
            </a:r>
            <a:r>
              <a:rPr lang="en-US" sz="1500">
                <a:solidFill>
                  <a:schemeClr val="dk1"/>
                </a:solidFill>
                <a:latin typeface="Calibri"/>
                <a:ea typeface="Calibri"/>
                <a:cs typeface="Calibri"/>
                <a:sym typeface="Calibri"/>
              </a:rPr>
              <a:t> </a:t>
            </a:r>
            <a:endParaRPr/>
          </a:p>
          <a:p>
            <a:pPr marL="0" lvl="0" indent="0" algn="l" rtl="0">
              <a:lnSpc>
                <a:spcPct val="90000"/>
              </a:lnSpc>
              <a:spcBef>
                <a:spcPts val="200"/>
              </a:spcBef>
              <a:spcAft>
                <a:spcPts val="0"/>
              </a:spcAft>
              <a:buClr>
                <a:schemeClr val="dk1"/>
              </a:buClr>
              <a:buSzPts val="1200"/>
              <a:buNone/>
            </a:pPr>
            <a:r>
              <a:rPr lang="en-US" sz="1300">
                <a:solidFill>
                  <a:schemeClr val="dk1"/>
                </a:solidFill>
                <a:latin typeface="Arial"/>
                <a:ea typeface="Arial"/>
                <a:cs typeface="Arial"/>
                <a:sym typeface="Arial"/>
              </a:rPr>
              <a:t>PHI is protected by the federal Health Insurance Portability and Accountability Act (HIPAA) and includes all individually identifiable information that relates to the health or health care of an individual, and specifically includes but is not limited to the following:  </a:t>
            </a:r>
            <a:endParaRPr/>
          </a:p>
          <a:p>
            <a:pPr marL="0" lvl="0" indent="0" algn="l" rtl="0">
              <a:lnSpc>
                <a:spcPct val="90000"/>
              </a:lnSpc>
              <a:spcBef>
                <a:spcPts val="200"/>
              </a:spcBef>
              <a:spcAft>
                <a:spcPts val="0"/>
              </a:spcAft>
              <a:buNone/>
            </a:pPr>
            <a:endParaRPr sz="1200">
              <a:solidFill>
                <a:schemeClr val="dk1"/>
              </a:solidFill>
              <a:latin typeface="Arial"/>
              <a:ea typeface="Arial"/>
              <a:cs typeface="Arial"/>
              <a:sym typeface="Arial"/>
            </a:endParaRPr>
          </a:p>
        </p:txBody>
      </p:sp>
      <p:sp>
        <p:nvSpPr>
          <p:cNvPr id="155" name="Google Shape;155;p29"/>
          <p:cNvSpPr txBox="1"/>
          <p:nvPr/>
        </p:nvSpPr>
        <p:spPr>
          <a:xfrm>
            <a:off x="290950" y="153425"/>
            <a:ext cx="8268600" cy="7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a:solidFill>
                  <a:srgbClr val="3E0001"/>
                </a:solidFill>
                <a:latin typeface="Open Sans"/>
                <a:ea typeface="Open Sans"/>
                <a:cs typeface="Open Sans"/>
                <a:sym typeface="Open Sans"/>
              </a:rPr>
              <a:t>Definitions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body" idx="1"/>
          </p:nvPr>
        </p:nvSpPr>
        <p:spPr>
          <a:xfrm>
            <a:off x="180850" y="900125"/>
            <a:ext cx="8671200" cy="3648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1200"/>
              <a:buNone/>
            </a:pPr>
            <a:r>
              <a:rPr lang="en-US" sz="1500" b="1" u="sng">
                <a:solidFill>
                  <a:schemeClr val="dk1"/>
                </a:solidFill>
                <a:latin typeface="Arial"/>
                <a:ea typeface="Arial"/>
                <a:cs typeface="Arial"/>
                <a:sym typeface="Arial"/>
              </a:rPr>
              <a:t>Payment Card Industry (PCI) Data  </a:t>
            </a:r>
            <a:endParaRPr sz="1500" u="sng"/>
          </a:p>
          <a:p>
            <a:pPr marL="0" lvl="0" indent="0" algn="just" rtl="0">
              <a:lnSpc>
                <a:spcPct val="90000"/>
              </a:lnSpc>
              <a:spcBef>
                <a:spcPts val="200"/>
              </a:spcBef>
              <a:spcAft>
                <a:spcPts val="0"/>
              </a:spcAft>
              <a:buClr>
                <a:schemeClr val="dk1"/>
              </a:buClr>
              <a:buSzPts val="1100"/>
              <a:buNone/>
            </a:pPr>
            <a:r>
              <a:rPr lang="en-US" sz="1300">
                <a:solidFill>
                  <a:schemeClr val="dk1"/>
                </a:solidFill>
                <a:latin typeface="Arial"/>
                <a:ea typeface="Arial"/>
                <a:cs typeface="Arial"/>
                <a:sym typeface="Arial"/>
              </a:rPr>
              <a:t>PCI Data is data subject to the Payment Card Industry Data Security Standards (PCI-DSS), developed by the PCI Security Standards Council and adhered to by the university, and includes but is not limited to the following cardholder data:  </a:t>
            </a:r>
            <a:endParaRPr sz="1300"/>
          </a:p>
          <a:p>
            <a:pPr marL="0" lvl="0" indent="0" algn="just" rtl="0">
              <a:lnSpc>
                <a:spcPct val="90000"/>
              </a:lnSpc>
              <a:spcBef>
                <a:spcPts val="200"/>
              </a:spcBef>
              <a:spcAft>
                <a:spcPts val="0"/>
              </a:spcAft>
              <a:buClr>
                <a:schemeClr val="dk1"/>
              </a:buClr>
              <a:buSzPts val="1100"/>
              <a:buNone/>
            </a:pPr>
            <a:endParaRPr sz="1300"/>
          </a:p>
          <a:p>
            <a:pPr marL="0" lvl="0" indent="0" algn="just" rtl="0">
              <a:lnSpc>
                <a:spcPct val="90000"/>
              </a:lnSpc>
              <a:spcBef>
                <a:spcPts val="200"/>
              </a:spcBef>
              <a:spcAft>
                <a:spcPts val="0"/>
              </a:spcAft>
              <a:buClr>
                <a:schemeClr val="dk1"/>
              </a:buClr>
              <a:buSzPts val="1100"/>
              <a:buNone/>
            </a:pPr>
            <a:endParaRPr sz="1300"/>
          </a:p>
          <a:p>
            <a:pPr marL="0" lvl="0" indent="0" algn="just" rtl="0">
              <a:lnSpc>
                <a:spcPct val="80000"/>
              </a:lnSpc>
              <a:spcBef>
                <a:spcPts val="0"/>
              </a:spcBef>
              <a:spcAft>
                <a:spcPts val="0"/>
              </a:spcAft>
              <a:buClr>
                <a:schemeClr val="dk1"/>
              </a:buClr>
              <a:buSzPts val="1100"/>
              <a:buFont typeface="Arial"/>
              <a:buNone/>
            </a:pPr>
            <a:r>
              <a:rPr lang="en-US" sz="1500" b="1" u="sng">
                <a:latin typeface="Arial"/>
                <a:ea typeface="Arial"/>
                <a:cs typeface="Arial"/>
                <a:sym typeface="Arial"/>
              </a:rPr>
              <a:t>Controlled Unclassified Information (CUI) </a:t>
            </a:r>
            <a:endParaRPr sz="1500" u="sng"/>
          </a:p>
          <a:p>
            <a:pPr marL="0" lvl="0" indent="0" algn="just" rtl="0">
              <a:lnSpc>
                <a:spcPct val="80000"/>
              </a:lnSpc>
              <a:spcBef>
                <a:spcPts val="200"/>
              </a:spcBef>
              <a:spcAft>
                <a:spcPts val="0"/>
              </a:spcAft>
              <a:buClr>
                <a:schemeClr val="dk1"/>
              </a:buClr>
              <a:buSzPts val="1100"/>
              <a:buFont typeface="Arial"/>
              <a:buNone/>
            </a:pPr>
            <a:r>
              <a:rPr lang="en-US" sz="1300">
                <a:latin typeface="Arial"/>
                <a:ea typeface="Arial"/>
                <a:cs typeface="Arial"/>
                <a:sym typeface="Arial"/>
              </a:rPr>
              <a:t>Controlled Unclassified Information (CUI) is information that requires safeguarding or dissemination controls pursuant to and consistent with applicable law, regulations and government-wide policies. These policies are for agencies on designating, safeguarding, disseminating, marking, decontrolling and disposing of CUI, self-inspection and oversight requirements. </a:t>
            </a:r>
            <a:endParaRPr sz="1300">
              <a:latin typeface="Arial"/>
              <a:ea typeface="Arial"/>
              <a:cs typeface="Arial"/>
              <a:sym typeface="Arial"/>
            </a:endParaRPr>
          </a:p>
          <a:p>
            <a:pPr marL="0" lvl="0" indent="0" algn="just" rtl="0">
              <a:lnSpc>
                <a:spcPct val="80000"/>
              </a:lnSpc>
              <a:spcBef>
                <a:spcPts val="200"/>
              </a:spcBef>
              <a:spcAft>
                <a:spcPts val="0"/>
              </a:spcAft>
              <a:buClr>
                <a:srgbClr val="7F7F7F"/>
              </a:buClr>
              <a:buSzPts val="1100"/>
              <a:buFont typeface="Arial"/>
              <a:buNone/>
            </a:pPr>
            <a:endParaRPr sz="1300">
              <a:latin typeface="Arial"/>
              <a:ea typeface="Arial"/>
              <a:cs typeface="Arial"/>
              <a:sym typeface="Arial"/>
            </a:endParaRPr>
          </a:p>
          <a:p>
            <a:pPr marL="0" lvl="0" indent="0" algn="just" rtl="0">
              <a:lnSpc>
                <a:spcPct val="80000"/>
              </a:lnSpc>
              <a:spcBef>
                <a:spcPts val="200"/>
              </a:spcBef>
              <a:spcAft>
                <a:spcPts val="0"/>
              </a:spcAft>
              <a:buClr>
                <a:srgbClr val="7F7F7F"/>
              </a:buClr>
              <a:buSzPts val="1100"/>
              <a:buFont typeface="Arial"/>
              <a:buNone/>
            </a:pPr>
            <a:endParaRPr sz="1300">
              <a:latin typeface="Arial"/>
              <a:ea typeface="Arial"/>
              <a:cs typeface="Arial"/>
              <a:sym typeface="Arial"/>
            </a:endParaRPr>
          </a:p>
          <a:p>
            <a:pPr marL="0" lvl="0" indent="0" algn="just" rtl="0">
              <a:lnSpc>
                <a:spcPct val="80000"/>
              </a:lnSpc>
              <a:spcBef>
                <a:spcPts val="200"/>
              </a:spcBef>
              <a:spcAft>
                <a:spcPts val="0"/>
              </a:spcAft>
              <a:buClr>
                <a:schemeClr val="dk1"/>
              </a:buClr>
              <a:buSzPts val="1100"/>
              <a:buFont typeface="Arial"/>
              <a:buNone/>
            </a:pPr>
            <a:r>
              <a:rPr lang="en-US" sz="1500" b="1" u="sng">
                <a:latin typeface="Arial"/>
                <a:ea typeface="Arial"/>
                <a:cs typeface="Arial"/>
                <a:sym typeface="Arial"/>
              </a:rPr>
              <a:t>The Family Educational Rights and Privacy Act (FERPA)  </a:t>
            </a:r>
            <a:endParaRPr/>
          </a:p>
          <a:p>
            <a:pPr marL="0" lvl="0" indent="0" algn="just" rtl="0">
              <a:lnSpc>
                <a:spcPct val="80000"/>
              </a:lnSpc>
              <a:spcBef>
                <a:spcPts val="200"/>
              </a:spcBef>
              <a:spcAft>
                <a:spcPts val="0"/>
              </a:spcAft>
              <a:buClr>
                <a:schemeClr val="dk1"/>
              </a:buClr>
              <a:buSzPts val="1100"/>
              <a:buFont typeface="Arial"/>
              <a:buNone/>
            </a:pPr>
            <a:r>
              <a:rPr lang="en-US" sz="1300">
                <a:latin typeface="Arial"/>
                <a:ea typeface="Arial"/>
                <a:cs typeface="Arial"/>
                <a:sym typeface="Arial"/>
              </a:rPr>
              <a:t>FERPA is a federal law that protects the privacy of student education records. The law applies to all schools that receive funds under an applicable program of the U.S. Department of Education. FERPA gives parents certain rights with respect to their children's education records. These rights transfer to the student when he or she reaches the age of 18 or attends a school beyond the high school level. Students to whom the rights have transferred are "eligible students."</a:t>
            </a:r>
            <a:r>
              <a:rPr lang="en-US" sz="1100">
                <a:latin typeface="Arial"/>
                <a:ea typeface="Arial"/>
                <a:cs typeface="Arial"/>
                <a:sym typeface="Arial"/>
              </a:rPr>
              <a:t> </a:t>
            </a:r>
            <a:endParaRPr sz="1200">
              <a:latin typeface="Arial"/>
              <a:ea typeface="Arial"/>
              <a:cs typeface="Arial"/>
              <a:sym typeface="Arial"/>
            </a:endParaRPr>
          </a:p>
          <a:p>
            <a:pPr marL="0" lvl="0" indent="0" algn="l" rtl="0">
              <a:lnSpc>
                <a:spcPct val="90000"/>
              </a:lnSpc>
              <a:spcBef>
                <a:spcPts val="200"/>
              </a:spcBef>
              <a:spcAft>
                <a:spcPts val="0"/>
              </a:spcAft>
              <a:buClr>
                <a:srgbClr val="7F7F7F"/>
              </a:buClr>
              <a:buSzPts val="1100"/>
              <a:buNone/>
            </a:pPr>
            <a:endParaRPr sz="1100">
              <a:solidFill>
                <a:schemeClr val="dk1"/>
              </a:solidFill>
              <a:latin typeface="Arial"/>
              <a:ea typeface="Arial"/>
              <a:cs typeface="Arial"/>
              <a:sym typeface="Arial"/>
            </a:endParaRPr>
          </a:p>
          <a:p>
            <a:pPr marL="0" lvl="0" indent="0" algn="just" rtl="0">
              <a:lnSpc>
                <a:spcPct val="90000"/>
              </a:lnSpc>
              <a:spcBef>
                <a:spcPts val="300"/>
              </a:spcBef>
              <a:spcAft>
                <a:spcPts val="0"/>
              </a:spcAft>
              <a:buClr>
                <a:schemeClr val="dk1"/>
              </a:buClr>
              <a:buSzPts val="1300"/>
              <a:buNone/>
            </a:pPr>
            <a:endParaRPr/>
          </a:p>
        </p:txBody>
      </p:sp>
      <p:sp>
        <p:nvSpPr>
          <p:cNvPr id="161" name="Google Shape;161;p30"/>
          <p:cNvSpPr txBox="1"/>
          <p:nvPr/>
        </p:nvSpPr>
        <p:spPr>
          <a:xfrm>
            <a:off x="290950" y="153425"/>
            <a:ext cx="8268600" cy="7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a:solidFill>
                  <a:srgbClr val="3E0001"/>
                </a:solidFill>
                <a:latin typeface="Open Sans"/>
                <a:ea typeface="Open Sans"/>
                <a:cs typeface="Open Sans"/>
                <a:sym typeface="Open Sans"/>
              </a:rPr>
              <a:t>Definitions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620497" y="1567434"/>
            <a:ext cx="7772400" cy="58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a:t>Classification Levels</a:t>
            </a:r>
            <a:endParaRPr/>
          </a:p>
          <a:p>
            <a:pPr marL="0" marR="0" lvl="0" indent="0" algn="just" rtl="0">
              <a:lnSpc>
                <a:spcPct val="100000"/>
              </a:lnSpc>
              <a:spcBef>
                <a:spcPts val="0"/>
              </a:spcBef>
              <a:spcAft>
                <a:spcPts val="0"/>
              </a:spcAft>
              <a:buClr>
                <a:srgbClr val="000000"/>
              </a:buClr>
              <a:buSzPts val="4000"/>
              <a:buFont typeface="Arial"/>
              <a:buNone/>
            </a:pPr>
            <a:endParaRPr sz="1800" b="0"/>
          </a:p>
          <a:p>
            <a:pPr marL="0" marR="0" lvl="0" indent="0" algn="just" rtl="0">
              <a:lnSpc>
                <a:spcPct val="100000"/>
              </a:lnSpc>
              <a:spcBef>
                <a:spcPts val="0"/>
              </a:spcBef>
              <a:spcAft>
                <a:spcPts val="0"/>
              </a:spcAft>
              <a:buClr>
                <a:srgbClr val="000000"/>
              </a:buClr>
              <a:buSzPts val="4000"/>
              <a:buFont typeface="Arial"/>
              <a:buNone/>
            </a:pPr>
            <a:r>
              <a:rPr lang="en-US" sz="1800" b="0"/>
              <a:t>The Texas A&amp;M University (TAMU) Data Classification Standard is intended to help data stewards, data owners, resource custodians and Information Technology (IT) personnel across the TAMU colleges, agencies, divisions and departments categorize their information and information systems, according to the impact of loss and sensitivity of data they contain.</a:t>
            </a:r>
            <a:endParaRPr sz="1800" b="0"/>
          </a:p>
          <a:p>
            <a:pPr marL="0" lvl="0" indent="0" algn="ctr" rtl="0">
              <a:spcBef>
                <a:spcPts val="0"/>
              </a:spcBef>
              <a:spcAft>
                <a:spcPts val="0"/>
              </a:spcAft>
              <a:buClr>
                <a:srgbClr val="3E0001"/>
              </a:buClr>
              <a:buSzPts val="4000"/>
              <a:buFont typeface="Open Sans"/>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title"/>
          </p:nvPr>
        </p:nvSpPr>
        <p:spPr>
          <a:xfrm>
            <a:off x="394848" y="145475"/>
            <a:ext cx="8080500" cy="7188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2400"/>
              <a:buFont typeface="Arial"/>
              <a:buNone/>
            </a:pPr>
            <a:r>
              <a:rPr lang="en-US" sz="2400" dirty="0"/>
              <a:t>Restricted (Extreme Impact/ Sensitivity) - Critical</a:t>
            </a:r>
            <a:endParaRPr sz="2400" dirty="0"/>
          </a:p>
        </p:txBody>
      </p:sp>
      <p:sp>
        <p:nvSpPr>
          <p:cNvPr id="172" name="Google Shape;172;p32"/>
          <p:cNvSpPr txBox="1">
            <a:spLocks noGrp="1"/>
          </p:cNvSpPr>
          <p:nvPr>
            <p:ph type="body" idx="1"/>
          </p:nvPr>
        </p:nvSpPr>
        <p:spPr>
          <a:xfrm>
            <a:off x="284018" y="929024"/>
            <a:ext cx="8569200" cy="38094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800"/>
              <a:buNone/>
            </a:pPr>
            <a:r>
              <a:rPr lang="en-US" sz="1800" u="sng" dirty="0">
                <a:solidFill>
                  <a:schemeClr val="dk1"/>
                </a:solidFill>
                <a:latin typeface="Calibri"/>
                <a:ea typeface="Calibri"/>
                <a:cs typeface="Calibri"/>
                <a:sym typeface="Calibri"/>
              </a:rPr>
              <a:t>Color Classification: </a:t>
            </a:r>
            <a:endParaRPr dirty="0"/>
          </a:p>
          <a:p>
            <a:pPr marL="0" lvl="0" indent="0" algn="l" rtl="0">
              <a:spcBef>
                <a:spcPts val="200"/>
              </a:spcBef>
              <a:spcAft>
                <a:spcPts val="0"/>
              </a:spcAft>
              <a:buClr>
                <a:schemeClr val="dk1"/>
              </a:buClr>
              <a:buSzPts val="1200"/>
              <a:buNone/>
            </a:pPr>
            <a:r>
              <a:rPr lang="en-US" sz="1400" dirty="0">
                <a:solidFill>
                  <a:schemeClr val="dk1"/>
                </a:solidFill>
                <a:latin typeface="Arial"/>
                <a:ea typeface="Arial"/>
                <a:cs typeface="Arial"/>
                <a:sym typeface="Arial"/>
              </a:rPr>
              <a:t>Restricted information is the highest level of classification and use is limited to explicitly designated individuals or groups of individuals with a stringent business need to know. </a:t>
            </a:r>
            <a:endParaRPr sz="1400" dirty="0">
              <a:solidFill>
                <a:schemeClr val="dk1"/>
              </a:solidFill>
              <a:latin typeface="Arial"/>
              <a:ea typeface="Arial"/>
              <a:cs typeface="Arial"/>
              <a:sym typeface="Arial"/>
            </a:endParaRPr>
          </a:p>
          <a:p>
            <a:pPr marL="0" lvl="0" indent="0" algn="l" rtl="0">
              <a:spcBef>
                <a:spcPts val="100"/>
              </a:spcBef>
              <a:spcAft>
                <a:spcPts val="0"/>
              </a:spcAft>
              <a:buClr>
                <a:srgbClr val="7F7F7F"/>
              </a:buClr>
              <a:buSzPts val="500"/>
              <a:buNone/>
            </a:pPr>
            <a:endParaRPr sz="500" dirty="0">
              <a:solidFill>
                <a:schemeClr val="dk1"/>
              </a:solidFill>
              <a:latin typeface="Arial"/>
              <a:ea typeface="Arial"/>
              <a:cs typeface="Arial"/>
              <a:sym typeface="Arial"/>
            </a:endParaRPr>
          </a:p>
          <a:p>
            <a:pPr marL="0" lvl="0" indent="0" algn="l" rtl="0">
              <a:spcBef>
                <a:spcPts val="400"/>
              </a:spcBef>
              <a:spcAft>
                <a:spcPts val="0"/>
              </a:spcAft>
              <a:buClr>
                <a:schemeClr val="dk1"/>
              </a:buClr>
              <a:buSzPts val="1800"/>
              <a:buNone/>
            </a:pPr>
            <a:r>
              <a:rPr lang="en-US" sz="1800" u="sng" dirty="0">
                <a:solidFill>
                  <a:schemeClr val="dk1"/>
                </a:solidFill>
                <a:latin typeface="Calibri"/>
                <a:ea typeface="Calibri"/>
                <a:cs typeface="Calibri"/>
                <a:sym typeface="Calibri"/>
              </a:rPr>
              <a:t>Examples of Restricted Data:</a:t>
            </a:r>
            <a:endParaRPr dirty="0"/>
          </a:p>
          <a:p>
            <a:pPr marL="215900" lvl="0" indent="-228600" algn="l" rtl="0">
              <a:spcBef>
                <a:spcPts val="200"/>
              </a:spcBef>
              <a:spcAft>
                <a:spcPts val="0"/>
              </a:spcAft>
              <a:buClr>
                <a:schemeClr val="dk1"/>
              </a:buClr>
              <a:buSzPts val="1400"/>
              <a:buChar char="•"/>
            </a:pPr>
            <a:r>
              <a:rPr lang="en-US" sz="1400" dirty="0">
                <a:solidFill>
                  <a:schemeClr val="dk1"/>
                </a:solidFill>
                <a:latin typeface="Arial"/>
                <a:ea typeface="Arial"/>
                <a:cs typeface="Arial"/>
                <a:sym typeface="Arial"/>
              </a:rPr>
              <a:t>Highly Classified Research </a:t>
            </a:r>
            <a:endParaRPr sz="1400" dirty="0">
              <a:latin typeface="Arial"/>
              <a:ea typeface="Arial"/>
              <a:cs typeface="Arial"/>
              <a:sym typeface="Arial"/>
            </a:endParaRPr>
          </a:p>
          <a:p>
            <a:pPr marL="215900" lvl="0" indent="-228600" algn="l" rtl="0">
              <a:spcBef>
                <a:spcPts val="200"/>
              </a:spcBef>
              <a:spcAft>
                <a:spcPts val="0"/>
              </a:spcAft>
              <a:buClr>
                <a:schemeClr val="dk1"/>
              </a:buClr>
              <a:buSzPts val="1400"/>
              <a:buChar char="•"/>
            </a:pPr>
            <a:r>
              <a:rPr lang="en-US" sz="1400" dirty="0">
                <a:solidFill>
                  <a:schemeClr val="dk1"/>
                </a:solidFill>
                <a:latin typeface="Arial"/>
                <a:ea typeface="Arial"/>
                <a:cs typeface="Arial"/>
                <a:sym typeface="Arial"/>
              </a:rPr>
              <a:t>Top-Secret Government Information </a:t>
            </a:r>
            <a:endParaRPr sz="1400" dirty="0">
              <a:latin typeface="Arial"/>
              <a:ea typeface="Arial"/>
              <a:cs typeface="Arial"/>
              <a:sym typeface="Arial"/>
            </a:endParaRPr>
          </a:p>
          <a:p>
            <a:pPr marL="215900" lvl="0" indent="-228600" algn="l" rtl="0">
              <a:spcBef>
                <a:spcPts val="200"/>
              </a:spcBef>
              <a:spcAft>
                <a:spcPts val="0"/>
              </a:spcAft>
              <a:buClr>
                <a:schemeClr val="dk1"/>
              </a:buClr>
              <a:buSzPts val="1400"/>
              <a:buChar char="•"/>
            </a:pPr>
            <a:r>
              <a:rPr lang="en-US" sz="1400" dirty="0">
                <a:solidFill>
                  <a:schemeClr val="dk1"/>
                </a:solidFill>
                <a:latin typeface="Arial"/>
                <a:ea typeface="Arial"/>
                <a:cs typeface="Arial"/>
                <a:sym typeface="Arial"/>
              </a:rPr>
              <a:t>Passwords to DoD or </a:t>
            </a:r>
            <a:r>
              <a:rPr lang="en-US" sz="1400" dirty="0" err="1">
                <a:solidFill>
                  <a:schemeClr val="dk1"/>
                </a:solidFill>
                <a:latin typeface="Arial"/>
                <a:ea typeface="Arial"/>
                <a:cs typeface="Arial"/>
                <a:sym typeface="Arial"/>
              </a:rPr>
              <a:t>DoS</a:t>
            </a:r>
            <a:r>
              <a:rPr lang="en-US" sz="1400" dirty="0">
                <a:solidFill>
                  <a:schemeClr val="dk1"/>
                </a:solidFill>
                <a:latin typeface="Arial"/>
                <a:ea typeface="Arial"/>
                <a:cs typeface="Arial"/>
                <a:sym typeface="Arial"/>
              </a:rPr>
              <a:t> workers/contractors </a:t>
            </a:r>
            <a:endParaRPr sz="1400" dirty="0">
              <a:latin typeface="Arial"/>
              <a:ea typeface="Arial"/>
              <a:cs typeface="Arial"/>
              <a:sym typeface="Arial"/>
            </a:endParaRPr>
          </a:p>
          <a:p>
            <a:pPr marL="215900" lvl="0" indent="-228600" algn="l" rtl="0">
              <a:spcBef>
                <a:spcPts val="200"/>
              </a:spcBef>
              <a:spcAft>
                <a:spcPts val="0"/>
              </a:spcAft>
              <a:buClr>
                <a:schemeClr val="dk1"/>
              </a:buClr>
              <a:buSzPts val="1400"/>
              <a:buChar char="•"/>
            </a:pPr>
            <a:r>
              <a:rPr lang="en-US" sz="1400" dirty="0">
                <a:solidFill>
                  <a:schemeClr val="dk1"/>
                </a:solidFill>
                <a:latin typeface="Arial"/>
                <a:ea typeface="Arial"/>
                <a:cs typeface="Arial"/>
                <a:sym typeface="Arial"/>
              </a:rPr>
              <a:t>Classified information relating to defense articles and defense services</a:t>
            </a:r>
            <a:endParaRPr sz="1400" dirty="0">
              <a:latin typeface="Arial"/>
              <a:ea typeface="Arial"/>
              <a:cs typeface="Arial"/>
              <a:sym typeface="Arial"/>
            </a:endParaRPr>
          </a:p>
          <a:p>
            <a:pPr marL="215900" lvl="0" indent="-228600" algn="l" rtl="0">
              <a:spcBef>
                <a:spcPts val="200"/>
              </a:spcBef>
              <a:spcAft>
                <a:spcPts val="0"/>
              </a:spcAft>
              <a:buClr>
                <a:schemeClr val="dk1"/>
              </a:buClr>
              <a:buSzPts val="1400"/>
              <a:buChar char="•"/>
            </a:pPr>
            <a:r>
              <a:rPr lang="en-US" sz="1400" dirty="0">
                <a:solidFill>
                  <a:schemeClr val="dk1"/>
                </a:solidFill>
                <a:latin typeface="Arial"/>
                <a:ea typeface="Arial"/>
                <a:cs typeface="Arial"/>
                <a:sym typeface="Arial"/>
              </a:rPr>
              <a:t>Information covered by an invention secrecy act </a:t>
            </a:r>
            <a:endParaRPr sz="1400" dirty="0">
              <a:solidFill>
                <a:schemeClr val="dk1"/>
              </a:solidFill>
              <a:latin typeface="Arial"/>
              <a:ea typeface="Arial"/>
              <a:cs typeface="Arial"/>
              <a:sym typeface="Arial"/>
            </a:endParaRPr>
          </a:p>
          <a:p>
            <a:pPr marL="215900" lvl="0" indent="-228600" algn="l" rtl="0">
              <a:spcBef>
                <a:spcPts val="200"/>
              </a:spcBef>
              <a:spcAft>
                <a:spcPts val="0"/>
              </a:spcAft>
              <a:buClr>
                <a:schemeClr val="dk1"/>
              </a:buClr>
              <a:buSzPts val="1400"/>
              <a:buChar char="•"/>
            </a:pPr>
            <a:r>
              <a:rPr lang="en-US" sz="1400" dirty="0">
                <a:solidFill>
                  <a:schemeClr val="dk1"/>
                </a:solidFill>
                <a:latin typeface="Arial"/>
                <a:ea typeface="Arial"/>
                <a:cs typeface="Arial"/>
                <a:sym typeface="Arial"/>
              </a:rPr>
              <a:t>Witness protection information</a:t>
            </a:r>
            <a:endParaRPr sz="1400" dirty="0">
              <a:latin typeface="Arial"/>
              <a:ea typeface="Arial"/>
              <a:cs typeface="Arial"/>
              <a:sym typeface="Arial"/>
            </a:endParaRPr>
          </a:p>
          <a:p>
            <a:pPr marL="215900" lvl="0" indent="-228600" algn="l" rtl="0">
              <a:spcBef>
                <a:spcPts val="200"/>
              </a:spcBef>
              <a:spcAft>
                <a:spcPts val="0"/>
              </a:spcAft>
              <a:buClr>
                <a:schemeClr val="dk1"/>
              </a:buClr>
              <a:buSzPts val="1400"/>
              <a:buChar char="•"/>
            </a:pPr>
            <a:r>
              <a:rPr lang="en-US" sz="1400" dirty="0">
                <a:solidFill>
                  <a:schemeClr val="dk1"/>
                </a:solidFill>
                <a:latin typeface="Arial"/>
                <a:ea typeface="Arial"/>
                <a:cs typeface="Arial"/>
                <a:sym typeface="Arial"/>
              </a:rPr>
              <a:t>Child welfare and legal information about minors (juvenile justice, foster care and/or adoption) </a:t>
            </a:r>
            <a:endParaRPr sz="1400" dirty="0">
              <a:solidFill>
                <a:schemeClr val="dk1"/>
              </a:solidFill>
              <a:latin typeface="Arial"/>
              <a:ea typeface="Arial"/>
              <a:cs typeface="Arial"/>
              <a:sym typeface="Arial"/>
            </a:endParaRPr>
          </a:p>
          <a:p>
            <a:pPr marL="215900" lvl="0" indent="-228600" algn="l" rtl="0">
              <a:spcBef>
                <a:spcPts val="200"/>
              </a:spcBef>
              <a:spcAft>
                <a:spcPts val="0"/>
              </a:spcAft>
              <a:buClr>
                <a:schemeClr val="dk1"/>
              </a:buClr>
              <a:buSzPts val="1400"/>
              <a:buChar char="•"/>
            </a:pPr>
            <a:r>
              <a:rPr lang="en-US" sz="1400" dirty="0">
                <a:solidFill>
                  <a:schemeClr val="dk1"/>
                </a:solidFill>
                <a:latin typeface="Arial"/>
                <a:ea typeface="Arial"/>
                <a:cs typeface="Arial"/>
                <a:sym typeface="Arial"/>
              </a:rPr>
              <a:t>Certain individually identifiable medical records and genetic information, categorized as extremely sensitive </a:t>
            </a:r>
            <a:endParaRPr sz="1400" dirty="0">
              <a:solidFill>
                <a:schemeClr val="dk1"/>
              </a:solidFill>
              <a:latin typeface="Arial"/>
              <a:ea typeface="Arial"/>
              <a:cs typeface="Arial"/>
              <a:sym typeface="Arial"/>
            </a:endParaRPr>
          </a:p>
          <a:p>
            <a:pPr marL="215900" lvl="0" indent="-228600" algn="l" rtl="0">
              <a:spcBef>
                <a:spcPts val="200"/>
              </a:spcBef>
              <a:spcAft>
                <a:spcPts val="0"/>
              </a:spcAft>
              <a:buClr>
                <a:schemeClr val="dk1"/>
              </a:buClr>
              <a:buSzPts val="1400"/>
              <a:buChar char="•"/>
            </a:pPr>
            <a:r>
              <a:rPr lang="en-US" sz="1400" dirty="0">
                <a:solidFill>
                  <a:schemeClr val="dk1"/>
                </a:solidFill>
                <a:latin typeface="Arial"/>
                <a:ea typeface="Arial"/>
                <a:cs typeface="Arial"/>
                <a:sym typeface="Arial"/>
              </a:rPr>
              <a:t>Research information classified as Level 5 by an IRB or otherwise required to be stored or processed in a high security environment and on a computer not connected to the Texas A&amp;M data networks </a:t>
            </a:r>
            <a:endParaRPr sz="1400" dirty="0">
              <a:latin typeface="Arial"/>
              <a:ea typeface="Arial"/>
              <a:cs typeface="Arial"/>
              <a:sym typeface="Arial"/>
            </a:endParaRPr>
          </a:p>
          <a:p>
            <a:pPr marL="0" lvl="0" indent="0" algn="l" rtl="0">
              <a:spcBef>
                <a:spcPts val="100"/>
              </a:spcBef>
              <a:spcAft>
                <a:spcPts val="0"/>
              </a:spcAft>
              <a:buClr>
                <a:schemeClr val="dk1"/>
              </a:buClr>
              <a:buSzPts val="500"/>
              <a:buNone/>
            </a:pPr>
            <a:r>
              <a:rPr lang="en-US" sz="1400" dirty="0">
                <a:solidFill>
                  <a:schemeClr val="dk1"/>
                </a:solidFill>
                <a:latin typeface="Arial"/>
                <a:ea typeface="Arial"/>
                <a:cs typeface="Arial"/>
                <a:sym typeface="Arial"/>
              </a:rPr>
              <a:t> </a:t>
            </a:r>
            <a:endParaRPr sz="1400" dirty="0">
              <a:solidFill>
                <a:schemeClr val="dk1"/>
              </a:solidFill>
              <a:latin typeface="Arial"/>
              <a:ea typeface="Arial"/>
              <a:cs typeface="Arial"/>
              <a:sym typeface="Arial"/>
            </a:endParaRPr>
          </a:p>
        </p:txBody>
      </p:sp>
      <p:grpSp>
        <p:nvGrpSpPr>
          <p:cNvPr id="2" name="Group 1" descr="Red banner with Restricted in title" title="Restricted Manner"/>
          <p:cNvGrpSpPr/>
          <p:nvPr/>
        </p:nvGrpSpPr>
        <p:grpSpPr>
          <a:xfrm>
            <a:off x="2604652" y="976471"/>
            <a:ext cx="3716584" cy="276900"/>
            <a:chOff x="2604652" y="976471"/>
            <a:chExt cx="3716584" cy="276900"/>
          </a:xfrm>
        </p:grpSpPr>
        <p:sp>
          <p:nvSpPr>
            <p:cNvPr id="173" name="Google Shape;173;p32"/>
            <p:cNvSpPr/>
            <p:nvPr/>
          </p:nvSpPr>
          <p:spPr>
            <a:xfrm>
              <a:off x="2604652" y="997625"/>
              <a:ext cx="3464700" cy="249300"/>
            </a:xfrm>
            <a:prstGeom prst="roundRect">
              <a:avLst>
                <a:gd name="adj" fmla="val 16667"/>
              </a:avLst>
            </a:prstGeom>
            <a:solidFill>
              <a:srgbClr val="CC4125"/>
            </a:soli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4" name="Google Shape;174;p32"/>
            <p:cNvSpPr txBox="1"/>
            <p:nvPr/>
          </p:nvSpPr>
          <p:spPr>
            <a:xfrm>
              <a:off x="2816036" y="976471"/>
              <a:ext cx="3505200" cy="2769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1400" b="1" i="0" u="none" strike="noStrike" cap="none" dirty="0">
                  <a:solidFill>
                    <a:srgbClr val="FFFFFF"/>
                  </a:solidFill>
                  <a:latin typeface="Calibri"/>
                  <a:ea typeface="Calibri"/>
                  <a:cs typeface="Calibri"/>
                  <a:sym typeface="Calibri"/>
                </a:rPr>
                <a:t>Restricted (Extreme Impact/Sensitivity)</a:t>
              </a:r>
              <a:endParaRPr sz="1400" b="1" dirty="0">
                <a:solidFill>
                  <a:srgbClr val="FFFFFF"/>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178"/>
        <p:cNvGrpSpPr/>
        <p:nvPr/>
      </p:nvGrpSpPr>
      <p:grpSpPr>
        <a:xfrm>
          <a:off x="0" y="0"/>
          <a:ext cx="0" cy="0"/>
          <a:chOff x="0" y="0"/>
          <a:chExt cx="0" cy="0"/>
        </a:xfrm>
      </p:grpSpPr>
      <p:graphicFrame>
        <p:nvGraphicFramePr>
          <p:cNvPr id="179" name="Google Shape;179;p33"/>
          <p:cNvGraphicFramePr/>
          <p:nvPr/>
        </p:nvGraphicFramePr>
        <p:xfrm>
          <a:off x="259002" y="412249"/>
          <a:ext cx="8499750" cy="3859075"/>
        </p:xfrm>
        <a:graphic>
          <a:graphicData uri="http://schemas.openxmlformats.org/drawingml/2006/table">
            <a:tbl>
              <a:tblPr firstRow="1" bandRow="1">
                <a:noFill/>
                <a:tableStyleId>{08170A72-E4B6-4822-BAD9-3500C9B3F04A}</a:tableStyleId>
              </a:tblPr>
              <a:tblGrid>
                <a:gridCol w="2833250">
                  <a:extLst>
                    <a:ext uri="{9D8B030D-6E8A-4147-A177-3AD203B41FA5}">
                      <a16:colId xmlns:a16="http://schemas.microsoft.com/office/drawing/2014/main" val="20000"/>
                    </a:ext>
                  </a:extLst>
                </a:gridCol>
                <a:gridCol w="2833250">
                  <a:extLst>
                    <a:ext uri="{9D8B030D-6E8A-4147-A177-3AD203B41FA5}">
                      <a16:colId xmlns:a16="http://schemas.microsoft.com/office/drawing/2014/main" val="20001"/>
                    </a:ext>
                  </a:extLst>
                </a:gridCol>
                <a:gridCol w="2833250">
                  <a:extLst>
                    <a:ext uri="{9D8B030D-6E8A-4147-A177-3AD203B41FA5}">
                      <a16:colId xmlns:a16="http://schemas.microsoft.com/office/drawing/2014/main" val="20002"/>
                    </a:ext>
                  </a:extLst>
                </a:gridCol>
              </a:tblGrid>
              <a:tr h="3859075">
                <a:tc>
                  <a:txBody>
                    <a:bodyPr/>
                    <a:lstStyle/>
                    <a:p>
                      <a:pPr marL="0" marR="0" lvl="0" indent="0" algn="ctr" rtl="0">
                        <a:spcBef>
                          <a:spcPts val="0"/>
                        </a:spcBef>
                        <a:spcAft>
                          <a:spcPts val="0"/>
                        </a:spcAft>
                        <a:buClr>
                          <a:schemeClr val="dk1"/>
                        </a:buClr>
                        <a:buSzPts val="2100"/>
                        <a:buFont typeface="Arial"/>
                        <a:buNone/>
                      </a:pPr>
                      <a:r>
                        <a:rPr lang="en-US" sz="2100" b="0" u="sng">
                          <a:solidFill>
                            <a:schemeClr val="dk1"/>
                          </a:solidFill>
                          <a:latin typeface="Calibri"/>
                          <a:ea typeface="Calibri"/>
                          <a:cs typeface="Calibri"/>
                          <a:sym typeface="Calibri"/>
                        </a:rPr>
                        <a:t>Access</a:t>
                      </a:r>
                      <a:endParaRPr sz="1100"/>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Access shall be limited to authorized university officials or agents with a documented, verified/cleared, and legitimate need to know. </a:t>
                      </a:r>
                      <a:endParaRPr sz="1100"/>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All access to restricted data shall be monitored and logged; access logs should be available for auditing and review.</a:t>
                      </a:r>
                      <a:endParaRPr sz="1100"/>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Access logs shall be archived for any period of time required by federal or state law or for a period of 1 year, whichever is longer. </a:t>
                      </a:r>
                      <a:endParaRPr sz="1100"/>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Multi-factor authentication is required where possible.</a:t>
                      </a:r>
                      <a:r>
                        <a:rPr lang="en-US" sz="1200">
                          <a:latin typeface="Arial"/>
                          <a:ea typeface="Arial"/>
                          <a:cs typeface="Arial"/>
                          <a:sym typeface="Arial"/>
                        </a:rPr>
                        <a:t> </a:t>
                      </a:r>
                      <a:endParaRPr sz="1200" b="0" u="sng">
                        <a:solidFill>
                          <a:schemeClr val="dk1"/>
                        </a:solidFill>
                        <a:latin typeface="Arial"/>
                        <a:ea typeface="Arial"/>
                        <a:cs typeface="Arial"/>
                        <a:sym typeface="Arial"/>
                      </a:endParaRPr>
                    </a:p>
                  </a:txBody>
                  <a:tcPr marL="68600" marR="68600" marT="34300" marB="34300"/>
                </a:tc>
                <a:tc>
                  <a:txBody>
                    <a:bodyPr/>
                    <a:lstStyle/>
                    <a:p>
                      <a:pPr marL="0" marR="0" lvl="0" indent="0" algn="ctr" rtl="0">
                        <a:spcBef>
                          <a:spcPts val="0"/>
                        </a:spcBef>
                        <a:spcAft>
                          <a:spcPts val="0"/>
                        </a:spcAft>
                        <a:buClr>
                          <a:schemeClr val="dk1"/>
                        </a:buClr>
                        <a:buSzPts val="2100"/>
                        <a:buFont typeface="Arial"/>
                        <a:buNone/>
                      </a:pPr>
                      <a:r>
                        <a:rPr lang="en-US" sz="2100" b="0" u="sng">
                          <a:solidFill>
                            <a:schemeClr val="dk1"/>
                          </a:solidFill>
                          <a:latin typeface="Calibri"/>
                          <a:ea typeface="Calibri"/>
                          <a:cs typeface="Calibri"/>
                          <a:sym typeface="Calibri"/>
                        </a:rPr>
                        <a:t>Electronic Information</a:t>
                      </a:r>
                      <a:endParaRPr sz="1100"/>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Not permitted without express authorization or unless required by law. </a:t>
                      </a:r>
                      <a:endParaRPr sz="1100"/>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Secure, authenticated connections or secure protocols shall be used for transmission of restricted data. If authorized, data shall only be included in messages within an encrypted file attachment or via authorized, secure systems. </a:t>
                      </a:r>
                      <a:endParaRPr sz="1200" b="0" u="sng">
                        <a:solidFill>
                          <a:schemeClr val="dk1"/>
                        </a:solidFill>
                        <a:latin typeface="Arial"/>
                        <a:ea typeface="Arial"/>
                        <a:cs typeface="Arial"/>
                        <a:sym typeface="Arial"/>
                      </a:endParaRPr>
                    </a:p>
                  </a:txBody>
                  <a:tcPr marL="68600" marR="68600" marT="34300" marB="34300"/>
                </a:tc>
                <a:tc>
                  <a:txBody>
                    <a:bodyPr/>
                    <a:lstStyle/>
                    <a:p>
                      <a:pPr marL="0" marR="0" lvl="0" indent="0" algn="ctr" rtl="0">
                        <a:spcBef>
                          <a:spcPts val="0"/>
                        </a:spcBef>
                        <a:spcAft>
                          <a:spcPts val="0"/>
                        </a:spcAft>
                        <a:buClr>
                          <a:schemeClr val="dk1"/>
                        </a:buClr>
                        <a:buSzPts val="2100"/>
                        <a:buFont typeface="Arial"/>
                        <a:buNone/>
                      </a:pPr>
                      <a:r>
                        <a:rPr lang="en-US" sz="2100" b="0" u="sng">
                          <a:solidFill>
                            <a:schemeClr val="dk1"/>
                          </a:solidFill>
                          <a:latin typeface="Calibri"/>
                          <a:ea typeface="Calibri"/>
                          <a:cs typeface="Calibri"/>
                          <a:sym typeface="Calibri"/>
                        </a:rPr>
                        <a:t>Storing</a:t>
                      </a:r>
                      <a:endParaRPr sz="1100"/>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On removable drives: Not permitted unless required by law. When required by law, only allowed on encrypted and password-protected devices. </a:t>
                      </a:r>
                      <a:endParaRPr sz="1100"/>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On endpoint: Systems shall comply with Texas A&amp;M IT security requirements </a:t>
                      </a:r>
                      <a:endParaRPr sz="1100"/>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On server: (including internal cloud): Systems shall comply with Texas A&amp;M IT security requirements and be housed in a Texas A&amp;M data center, supported by Texas A&amp;M IT. </a:t>
                      </a:r>
                      <a:endParaRPr sz="1100"/>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On external cloud: Not permitted without express authorization or unless required by law. </a:t>
                      </a:r>
                      <a:endParaRPr sz="1200" b="0" u="sng">
                        <a:solidFill>
                          <a:schemeClr val="dk1"/>
                        </a:solidFill>
                        <a:latin typeface="Arial"/>
                        <a:ea typeface="Arial"/>
                        <a:cs typeface="Arial"/>
                        <a:sym typeface="Arial"/>
                      </a:endParaRPr>
                    </a:p>
                  </a:txBody>
                  <a:tcPr marL="68600" marR="68600" marT="34300" marB="34300"/>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241143" y="376654"/>
            <a:ext cx="8445657" cy="45771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E0001"/>
              </a:buClr>
              <a:buSzPts val="3200"/>
              <a:buFont typeface="Open Sans"/>
              <a:buNone/>
            </a:pPr>
            <a:r>
              <a:rPr lang="en-US"/>
              <a:t>Agenda</a:t>
            </a:r>
            <a:endParaRPr/>
          </a:p>
        </p:txBody>
      </p:sp>
      <p:sp>
        <p:nvSpPr>
          <p:cNvPr id="73" name="Google Shape;73;p16"/>
          <p:cNvSpPr txBox="1">
            <a:spLocks noGrp="1"/>
          </p:cNvSpPr>
          <p:nvPr>
            <p:ph type="body" idx="1"/>
          </p:nvPr>
        </p:nvSpPr>
        <p:spPr>
          <a:xfrm>
            <a:off x="241143" y="1200151"/>
            <a:ext cx="8445600" cy="3394500"/>
          </a:xfrm>
          <a:prstGeom prst="rect">
            <a:avLst/>
          </a:prstGeom>
          <a:noFill/>
          <a:ln>
            <a:noFill/>
          </a:ln>
        </p:spPr>
        <p:txBody>
          <a:bodyPr spcFirstLastPara="1" wrap="square" lIns="91425" tIns="45700" rIns="91425" bIns="45700" anchor="t" anchorCtr="0">
            <a:noAutofit/>
          </a:bodyPr>
          <a:lstStyle/>
          <a:p>
            <a:pPr marL="342900" marR="0" lvl="0" indent="-279400" algn="l" rtl="0">
              <a:lnSpc>
                <a:spcPct val="100000"/>
              </a:lnSpc>
              <a:spcBef>
                <a:spcPts val="0"/>
              </a:spcBef>
              <a:spcAft>
                <a:spcPts val="0"/>
              </a:spcAft>
              <a:buSzPts val="1800"/>
              <a:buFont typeface="Calibri"/>
              <a:buChar char="•"/>
            </a:pPr>
            <a:r>
              <a:rPr lang="en-US">
                <a:latin typeface="Calibri"/>
                <a:ea typeface="Calibri"/>
                <a:cs typeface="Calibri"/>
                <a:sym typeface="Calibri"/>
              </a:rPr>
              <a:t>Annual Security Assessment</a:t>
            </a:r>
            <a:endParaRPr>
              <a:latin typeface="Calibri"/>
              <a:ea typeface="Calibri"/>
              <a:cs typeface="Calibri"/>
              <a:sym typeface="Calibri"/>
            </a:endParaRPr>
          </a:p>
          <a:p>
            <a:pPr marL="342900" lvl="0" indent="-342900" algn="l" rtl="0">
              <a:spcBef>
                <a:spcPts val="0"/>
              </a:spcBef>
              <a:spcAft>
                <a:spcPts val="0"/>
              </a:spcAft>
              <a:buSzPts val="1800"/>
              <a:buFont typeface="Calibri"/>
              <a:buChar char="•"/>
            </a:pPr>
            <a:r>
              <a:rPr lang="en-US">
                <a:latin typeface="Calibri"/>
                <a:ea typeface="Calibri"/>
                <a:cs typeface="Calibri"/>
                <a:sym typeface="Calibri"/>
              </a:rPr>
              <a:t>Data Classifications</a:t>
            </a:r>
            <a:endParaRPr>
              <a:latin typeface="Calibri"/>
              <a:ea typeface="Calibri"/>
              <a:cs typeface="Calibri"/>
              <a:sym typeface="Calibri"/>
            </a:endParaRPr>
          </a:p>
          <a:p>
            <a:pPr marL="342900" marR="0" lvl="0" indent="-279400" algn="l" rtl="0">
              <a:lnSpc>
                <a:spcPct val="100000"/>
              </a:lnSpc>
              <a:spcBef>
                <a:spcPts val="0"/>
              </a:spcBef>
              <a:spcAft>
                <a:spcPts val="0"/>
              </a:spcAft>
              <a:buSzPts val="1800"/>
              <a:buFont typeface="Calibri"/>
              <a:buChar char="•"/>
            </a:pPr>
            <a:r>
              <a:rPr lang="en-US">
                <a:latin typeface="Calibri"/>
                <a:ea typeface="Calibri"/>
                <a:cs typeface="Calibri"/>
                <a:sym typeface="Calibri"/>
              </a:rPr>
              <a:t>DSA Pilot Group</a:t>
            </a:r>
            <a:endParaRPr>
              <a:latin typeface="Calibri"/>
              <a:ea typeface="Calibri"/>
              <a:cs typeface="Calibri"/>
              <a:sym typeface="Calibri"/>
            </a:endParaRPr>
          </a:p>
          <a:p>
            <a:pPr marL="342900" marR="0" lvl="0" indent="-279400" algn="l" rtl="0">
              <a:lnSpc>
                <a:spcPct val="100000"/>
              </a:lnSpc>
              <a:spcBef>
                <a:spcPts val="0"/>
              </a:spcBef>
              <a:spcAft>
                <a:spcPts val="0"/>
              </a:spcAft>
              <a:buSzPts val="1800"/>
              <a:buFont typeface="Calibri"/>
              <a:buChar char="•"/>
            </a:pPr>
            <a:r>
              <a:rPr lang="en-US">
                <a:latin typeface="Calibri"/>
                <a:ea typeface="Calibri"/>
                <a:cs typeface="Calibri"/>
                <a:sym typeface="Calibri"/>
              </a:rPr>
              <a:t>This month in DoIT</a:t>
            </a:r>
            <a:endParaRPr>
              <a:latin typeface="Calibri"/>
              <a:ea typeface="Calibri"/>
              <a:cs typeface="Calibri"/>
              <a:sym typeface="Calibri"/>
            </a:endParaRPr>
          </a:p>
          <a:p>
            <a:pPr marL="342900" marR="0" lvl="0" indent="-279400" algn="l" rtl="0">
              <a:lnSpc>
                <a:spcPct val="100000"/>
              </a:lnSpc>
              <a:spcBef>
                <a:spcPts val="0"/>
              </a:spcBef>
              <a:spcAft>
                <a:spcPts val="0"/>
              </a:spcAft>
              <a:buSzPts val="1800"/>
              <a:buFont typeface="Calibri"/>
              <a:buChar char="•"/>
            </a:pPr>
            <a:r>
              <a:rPr lang="en-US">
                <a:latin typeface="Calibri"/>
                <a:ea typeface="Calibri"/>
                <a:cs typeface="Calibri"/>
                <a:sym typeface="Calibri"/>
              </a:rPr>
              <a:t>Q&amp;A</a:t>
            </a:r>
            <a:endParaRPr>
              <a:latin typeface="Calibri"/>
              <a:ea typeface="Calibri"/>
              <a:cs typeface="Calibri"/>
              <a:sym typeface="Calibri"/>
            </a:endParaRPr>
          </a:p>
          <a:p>
            <a:pPr marL="0" lvl="0" indent="0" algn="l" rtl="0">
              <a:spcBef>
                <a:spcPts val="56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4"/>
          <p:cNvSpPr txBox="1">
            <a:spLocks noGrp="1"/>
          </p:cNvSpPr>
          <p:nvPr>
            <p:ph type="title"/>
          </p:nvPr>
        </p:nvSpPr>
        <p:spPr>
          <a:xfrm>
            <a:off x="394848" y="145475"/>
            <a:ext cx="7846200" cy="7188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2200"/>
              <a:buFont typeface="Arial"/>
              <a:buNone/>
            </a:pPr>
            <a:r>
              <a:rPr lang="en-US" sz="2200"/>
              <a:t>Confidential (High Impact/ Sensitivity)</a:t>
            </a:r>
            <a:endParaRPr sz="2200"/>
          </a:p>
        </p:txBody>
      </p:sp>
      <p:sp>
        <p:nvSpPr>
          <p:cNvPr id="185" name="Google Shape;185;p34"/>
          <p:cNvSpPr txBox="1">
            <a:spLocks noGrp="1"/>
          </p:cNvSpPr>
          <p:nvPr>
            <p:ph type="body" idx="1"/>
          </p:nvPr>
        </p:nvSpPr>
        <p:spPr>
          <a:xfrm>
            <a:off x="284018" y="929024"/>
            <a:ext cx="8569200" cy="38094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800"/>
              <a:buNone/>
            </a:pPr>
            <a:r>
              <a:rPr lang="en-US" sz="1800" u="sng">
                <a:solidFill>
                  <a:schemeClr val="dk1"/>
                </a:solidFill>
                <a:latin typeface="Calibri"/>
                <a:ea typeface="Calibri"/>
                <a:cs typeface="Calibri"/>
                <a:sym typeface="Calibri"/>
              </a:rPr>
              <a:t>Color Classification: </a:t>
            </a:r>
            <a:endParaRPr/>
          </a:p>
          <a:p>
            <a:pPr marL="0" lvl="0" indent="0" algn="l" rtl="0">
              <a:spcBef>
                <a:spcPts val="200"/>
              </a:spcBef>
              <a:spcAft>
                <a:spcPts val="0"/>
              </a:spcAft>
              <a:buClr>
                <a:schemeClr val="dk1"/>
              </a:buClr>
              <a:buSzPts val="1200"/>
              <a:buNone/>
            </a:pPr>
            <a:r>
              <a:rPr lang="en-US" sz="1400">
                <a:latin typeface="Arial"/>
                <a:ea typeface="Arial"/>
                <a:cs typeface="Arial"/>
                <a:sym typeface="Arial"/>
              </a:rPr>
              <a:t>Reserved for information that would, if inadvertently released, have significant or severe adverse impact to the university. This university data is protected specifically by federal or state law or Texas A&amp;M rules and regulations. Such information may also be subject to state or federal breach notification requirements. This category also focuses on information restricted through certain legal agreements. </a:t>
            </a:r>
            <a:endParaRPr sz="1400">
              <a:solidFill>
                <a:schemeClr val="dk1"/>
              </a:solidFill>
              <a:latin typeface="Arial"/>
              <a:ea typeface="Arial"/>
              <a:cs typeface="Arial"/>
              <a:sym typeface="Arial"/>
            </a:endParaRPr>
          </a:p>
          <a:p>
            <a:pPr marL="0" lvl="0" indent="0" algn="l" rtl="0">
              <a:spcBef>
                <a:spcPts val="100"/>
              </a:spcBef>
              <a:spcAft>
                <a:spcPts val="0"/>
              </a:spcAft>
              <a:buClr>
                <a:srgbClr val="7F7F7F"/>
              </a:buClr>
              <a:buSzPts val="500"/>
              <a:buNone/>
            </a:pPr>
            <a:endParaRPr sz="500">
              <a:solidFill>
                <a:schemeClr val="dk1"/>
              </a:solidFill>
              <a:latin typeface="Arial"/>
              <a:ea typeface="Arial"/>
              <a:cs typeface="Arial"/>
              <a:sym typeface="Arial"/>
            </a:endParaRPr>
          </a:p>
          <a:p>
            <a:pPr marL="0" lvl="0" indent="0" algn="l" rtl="0">
              <a:spcBef>
                <a:spcPts val="400"/>
              </a:spcBef>
              <a:spcAft>
                <a:spcPts val="0"/>
              </a:spcAft>
              <a:buClr>
                <a:schemeClr val="dk1"/>
              </a:buClr>
              <a:buSzPts val="1800"/>
              <a:buNone/>
            </a:pPr>
            <a:r>
              <a:rPr lang="en-US" sz="1800" u="sng">
                <a:solidFill>
                  <a:schemeClr val="dk1"/>
                </a:solidFill>
                <a:latin typeface="Calibri"/>
                <a:ea typeface="Calibri"/>
                <a:cs typeface="Calibri"/>
                <a:sym typeface="Calibri"/>
              </a:rPr>
              <a:t>Examples of </a:t>
            </a:r>
            <a:r>
              <a:rPr lang="en-US" sz="1800" u="sng">
                <a:latin typeface="Calibri"/>
                <a:ea typeface="Calibri"/>
                <a:cs typeface="Calibri"/>
                <a:sym typeface="Calibri"/>
              </a:rPr>
              <a:t>Confidential </a:t>
            </a:r>
            <a:r>
              <a:rPr lang="en-US" sz="1800" u="sng">
                <a:solidFill>
                  <a:schemeClr val="dk1"/>
                </a:solidFill>
                <a:latin typeface="Calibri"/>
                <a:ea typeface="Calibri"/>
                <a:cs typeface="Calibri"/>
                <a:sym typeface="Calibri"/>
              </a:rPr>
              <a:t>Data:</a:t>
            </a:r>
            <a:endParaRPr sz="1800" u="sng">
              <a:solidFill>
                <a:schemeClr val="dk1"/>
              </a:solidFill>
              <a:latin typeface="Calibri"/>
              <a:ea typeface="Calibri"/>
              <a:cs typeface="Calibri"/>
              <a:sym typeface="Calibri"/>
            </a:endParaRPr>
          </a:p>
          <a:p>
            <a:pPr marL="457200" lvl="0" indent="-342900" algn="l" rtl="0">
              <a:spcBef>
                <a:spcPts val="400"/>
              </a:spcBef>
              <a:spcAft>
                <a:spcPts val="0"/>
              </a:spcAft>
              <a:buSzPts val="1800"/>
              <a:buFont typeface="Calibri"/>
              <a:buChar char="•"/>
            </a:pPr>
            <a:r>
              <a:rPr lang="en-US" sz="1800">
                <a:latin typeface="Calibri"/>
                <a:ea typeface="Calibri"/>
                <a:cs typeface="Calibri"/>
                <a:sym typeface="Calibri"/>
              </a:rPr>
              <a:t>Federal tax information/Financial aid data</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Protected Health Info (HIPAA/HITECH)</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SSNs, Debit/Credit Card, Drivers License/State ID, Bank Account, Passport info, PII</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Student education records not part of the campus directory  </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Any student information under FERPA  </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Electronic signatures, biometric information, password information and private encryption keys (depending on use)  </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Criminal background checks</a:t>
            </a:r>
            <a:endParaRPr sz="1800">
              <a:latin typeface="Calibri"/>
              <a:ea typeface="Calibri"/>
              <a:cs typeface="Calibri"/>
              <a:sym typeface="Calibri"/>
            </a:endParaRPr>
          </a:p>
          <a:p>
            <a:pPr marL="0" lvl="0" indent="0" algn="l" rtl="0">
              <a:spcBef>
                <a:spcPts val="100"/>
              </a:spcBef>
              <a:spcAft>
                <a:spcPts val="0"/>
              </a:spcAft>
              <a:buClr>
                <a:schemeClr val="dk1"/>
              </a:buClr>
              <a:buSzPts val="500"/>
              <a:buNone/>
            </a:pPr>
            <a:r>
              <a:rPr lang="en-US" sz="500">
                <a:solidFill>
                  <a:schemeClr val="dk1"/>
                </a:solidFill>
                <a:latin typeface="Arial"/>
                <a:ea typeface="Arial"/>
                <a:cs typeface="Arial"/>
                <a:sym typeface="Arial"/>
              </a:rPr>
              <a:t> </a:t>
            </a:r>
            <a:endParaRPr sz="500">
              <a:solidFill>
                <a:schemeClr val="dk1"/>
              </a:solidFill>
              <a:latin typeface="Arial"/>
              <a:ea typeface="Arial"/>
              <a:cs typeface="Arial"/>
              <a:sym typeface="Arial"/>
            </a:endParaRPr>
          </a:p>
        </p:txBody>
      </p:sp>
      <p:sp>
        <p:nvSpPr>
          <p:cNvPr id="186" name="Google Shape;186;p34" descr="More info on protecting Confidential Information with a web link" title="Text Box with more info"/>
          <p:cNvSpPr txBox="1"/>
          <p:nvPr/>
        </p:nvSpPr>
        <p:spPr>
          <a:xfrm>
            <a:off x="5045450" y="2308050"/>
            <a:ext cx="3641400" cy="646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Open Sans"/>
                <a:ea typeface="Open Sans"/>
                <a:cs typeface="Open Sans"/>
                <a:sym typeface="Open Sans"/>
              </a:rPr>
              <a:t>See more info on the DivIT Website </a:t>
            </a:r>
            <a:endParaRPr>
              <a:latin typeface="Open Sans"/>
              <a:ea typeface="Open Sans"/>
              <a:cs typeface="Open Sans"/>
              <a:sym typeface="Open Sans"/>
            </a:endParaRPr>
          </a:p>
          <a:p>
            <a:pPr marL="0" lvl="0" indent="0" algn="ctr" rtl="0">
              <a:spcBef>
                <a:spcPts val="0"/>
              </a:spcBef>
              <a:spcAft>
                <a:spcPts val="0"/>
              </a:spcAft>
              <a:buNone/>
            </a:pPr>
            <a:r>
              <a:rPr lang="en-US">
                <a:latin typeface="Open Sans"/>
                <a:ea typeface="Open Sans"/>
                <a:cs typeface="Open Sans"/>
                <a:sym typeface="Open Sans"/>
              </a:rPr>
              <a:t>“</a:t>
            </a:r>
            <a:r>
              <a:rPr lang="en-US" u="sng">
                <a:solidFill>
                  <a:schemeClr val="hlink"/>
                </a:solidFill>
                <a:latin typeface="Open Sans"/>
                <a:ea typeface="Open Sans"/>
                <a:cs typeface="Open Sans"/>
                <a:sym typeface="Open Sans"/>
                <a:hlinkClick r:id="rId3"/>
              </a:rPr>
              <a:t>Protecting Confidential Information</a:t>
            </a:r>
            <a:r>
              <a:rPr lang="en-US">
                <a:latin typeface="Open Sans"/>
                <a:ea typeface="Open Sans"/>
                <a:cs typeface="Open Sans"/>
                <a:sym typeface="Open Sans"/>
              </a:rPr>
              <a:t>”</a:t>
            </a:r>
            <a:endParaRPr>
              <a:latin typeface="Open Sans"/>
              <a:ea typeface="Open Sans"/>
              <a:cs typeface="Open Sans"/>
              <a:sym typeface="Open Sans"/>
            </a:endParaRPr>
          </a:p>
        </p:txBody>
      </p:sp>
      <p:grpSp>
        <p:nvGrpSpPr>
          <p:cNvPr id="2" name="Group 1" descr="Orange Banner with Confidential in the title." title="Confidential Banner"/>
          <p:cNvGrpSpPr/>
          <p:nvPr/>
        </p:nvGrpSpPr>
        <p:grpSpPr>
          <a:xfrm>
            <a:off x="2608875" y="971781"/>
            <a:ext cx="3878049" cy="276900"/>
            <a:chOff x="2608875" y="971781"/>
            <a:chExt cx="3878049" cy="276900"/>
          </a:xfrm>
        </p:grpSpPr>
        <p:sp>
          <p:nvSpPr>
            <p:cNvPr id="187" name="Google Shape;187;p34"/>
            <p:cNvSpPr/>
            <p:nvPr/>
          </p:nvSpPr>
          <p:spPr>
            <a:xfrm>
              <a:off x="2608875" y="1001982"/>
              <a:ext cx="3734100" cy="237300"/>
            </a:xfrm>
            <a:prstGeom prst="roundRect">
              <a:avLst>
                <a:gd name="adj" fmla="val 16667"/>
              </a:avLst>
            </a:prstGeom>
            <a:solidFill>
              <a:srgbClr val="F6B26B"/>
            </a:soli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8" name="Google Shape;188;p34"/>
            <p:cNvSpPr txBox="1"/>
            <p:nvPr/>
          </p:nvSpPr>
          <p:spPr>
            <a:xfrm>
              <a:off x="2949924" y="971781"/>
              <a:ext cx="35370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400" b="1">
                  <a:solidFill>
                    <a:srgbClr val="FFFFFF"/>
                  </a:solidFill>
                  <a:latin typeface="Calibri"/>
                  <a:ea typeface="Calibri"/>
                  <a:cs typeface="Calibri"/>
                  <a:sym typeface="Calibri"/>
                </a:rPr>
                <a:t>Confidential (High Impact/ Sensitivity)</a:t>
              </a:r>
              <a:endParaRPr sz="1100" b="1">
                <a:solidFill>
                  <a:srgbClr val="FFFFFF"/>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192"/>
        <p:cNvGrpSpPr/>
        <p:nvPr/>
      </p:nvGrpSpPr>
      <p:grpSpPr>
        <a:xfrm>
          <a:off x="0" y="0"/>
          <a:ext cx="0" cy="0"/>
          <a:chOff x="0" y="0"/>
          <a:chExt cx="0" cy="0"/>
        </a:xfrm>
      </p:grpSpPr>
      <p:graphicFrame>
        <p:nvGraphicFramePr>
          <p:cNvPr id="193" name="Google Shape;193;p35"/>
          <p:cNvGraphicFramePr/>
          <p:nvPr/>
        </p:nvGraphicFramePr>
        <p:xfrm>
          <a:off x="282427" y="470824"/>
          <a:ext cx="3000000" cy="3000000"/>
        </p:xfrm>
        <a:graphic>
          <a:graphicData uri="http://schemas.openxmlformats.org/drawingml/2006/table">
            <a:tbl>
              <a:tblPr firstRow="1" bandRow="1">
                <a:noFill/>
                <a:tableStyleId>{08170A72-E4B6-4822-BAD9-3500C9B3F04A}</a:tableStyleId>
              </a:tblPr>
              <a:tblGrid>
                <a:gridCol w="2833250">
                  <a:extLst>
                    <a:ext uri="{9D8B030D-6E8A-4147-A177-3AD203B41FA5}">
                      <a16:colId xmlns:a16="http://schemas.microsoft.com/office/drawing/2014/main" val="20000"/>
                    </a:ext>
                  </a:extLst>
                </a:gridCol>
                <a:gridCol w="2833250">
                  <a:extLst>
                    <a:ext uri="{9D8B030D-6E8A-4147-A177-3AD203B41FA5}">
                      <a16:colId xmlns:a16="http://schemas.microsoft.com/office/drawing/2014/main" val="20001"/>
                    </a:ext>
                  </a:extLst>
                </a:gridCol>
                <a:gridCol w="2833250">
                  <a:extLst>
                    <a:ext uri="{9D8B030D-6E8A-4147-A177-3AD203B41FA5}">
                      <a16:colId xmlns:a16="http://schemas.microsoft.com/office/drawing/2014/main" val="20002"/>
                    </a:ext>
                  </a:extLst>
                </a:gridCol>
              </a:tblGrid>
              <a:tr h="3859075">
                <a:tc>
                  <a:txBody>
                    <a:bodyPr/>
                    <a:lstStyle/>
                    <a:p>
                      <a:pPr marL="0" marR="0" lvl="0" indent="0" algn="ctr" rtl="0">
                        <a:spcBef>
                          <a:spcPts val="0"/>
                        </a:spcBef>
                        <a:spcAft>
                          <a:spcPts val="0"/>
                        </a:spcAft>
                        <a:buClr>
                          <a:schemeClr val="dk1"/>
                        </a:buClr>
                        <a:buSzPts val="2100"/>
                        <a:buFont typeface="Arial"/>
                        <a:buNone/>
                      </a:pPr>
                      <a:r>
                        <a:rPr lang="en-US" sz="2100" b="0" u="sng">
                          <a:solidFill>
                            <a:schemeClr val="dk1"/>
                          </a:solidFill>
                          <a:latin typeface="Calibri"/>
                          <a:ea typeface="Calibri"/>
                          <a:cs typeface="Calibri"/>
                          <a:sym typeface="Calibri"/>
                        </a:rPr>
                        <a:t>Access</a:t>
                      </a:r>
                      <a:endParaRPr sz="1100"/>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Access shall be limited to those with a documented and business need to view or manage the data.  </a:t>
                      </a:r>
                      <a:endParaRPr sz="1200" b="0">
                        <a:latin typeface="Arial"/>
                        <a:ea typeface="Arial"/>
                        <a:cs typeface="Arial"/>
                        <a:sym typeface="Arial"/>
                      </a:endParaRPr>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All access to restricted data shall be monitored and logged; access logs should be available for auditing and review.  </a:t>
                      </a:r>
                      <a:endParaRPr sz="1200" b="0">
                        <a:latin typeface="Arial"/>
                        <a:ea typeface="Arial"/>
                        <a:cs typeface="Arial"/>
                        <a:sym typeface="Arial"/>
                      </a:endParaRPr>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Access logs shall be archived for any period of time required by federal or state law or for a period of 6 months, whichever is longer.  </a:t>
                      </a:r>
                      <a:endParaRPr sz="1200" b="0">
                        <a:latin typeface="Arial"/>
                        <a:ea typeface="Arial"/>
                        <a:cs typeface="Arial"/>
                        <a:sym typeface="Arial"/>
                      </a:endParaRPr>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Multi-factor authentication is required where possible. </a:t>
                      </a:r>
                      <a:r>
                        <a:rPr lang="en-US" sz="1200">
                          <a:latin typeface="Arial"/>
                          <a:ea typeface="Arial"/>
                          <a:cs typeface="Arial"/>
                          <a:sym typeface="Arial"/>
                        </a:rPr>
                        <a:t> </a:t>
                      </a:r>
                      <a:endParaRPr sz="1200" b="0" u="sng">
                        <a:solidFill>
                          <a:schemeClr val="dk1"/>
                        </a:solidFill>
                        <a:latin typeface="Arial"/>
                        <a:ea typeface="Arial"/>
                        <a:cs typeface="Arial"/>
                        <a:sym typeface="Arial"/>
                      </a:endParaRPr>
                    </a:p>
                  </a:txBody>
                  <a:tcPr marL="68600" marR="68600" marT="34300" marB="34300"/>
                </a:tc>
                <a:tc>
                  <a:txBody>
                    <a:bodyPr/>
                    <a:lstStyle/>
                    <a:p>
                      <a:pPr marL="0" marR="0" lvl="0" indent="0" algn="ctr" rtl="0">
                        <a:spcBef>
                          <a:spcPts val="0"/>
                        </a:spcBef>
                        <a:spcAft>
                          <a:spcPts val="0"/>
                        </a:spcAft>
                        <a:buClr>
                          <a:schemeClr val="dk1"/>
                        </a:buClr>
                        <a:buSzPts val="2100"/>
                        <a:buFont typeface="Arial"/>
                        <a:buNone/>
                      </a:pPr>
                      <a:r>
                        <a:rPr lang="en-US" sz="2100" b="0" u="sng">
                          <a:solidFill>
                            <a:schemeClr val="dk1"/>
                          </a:solidFill>
                          <a:latin typeface="Calibri"/>
                          <a:ea typeface="Calibri"/>
                          <a:cs typeface="Calibri"/>
                          <a:sym typeface="Calibri"/>
                        </a:rPr>
                        <a:t>Electronic Information</a:t>
                      </a:r>
                      <a:endParaRPr sz="1100"/>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Secure, authenticated connections or secure protocols shall be used for transmission of confidential data. </a:t>
                      </a:r>
                      <a:endParaRPr sz="1200" b="0">
                        <a:latin typeface="Arial"/>
                        <a:ea typeface="Arial"/>
                        <a:cs typeface="Arial"/>
                        <a:sym typeface="Arial"/>
                      </a:endParaRPr>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If authorized, data shall only be included in messages within an encrypted file attachment or via authorized secure systems that allow for encryption. </a:t>
                      </a:r>
                      <a:endParaRPr sz="1200" b="0" u="sng">
                        <a:solidFill>
                          <a:schemeClr val="dk1"/>
                        </a:solidFill>
                        <a:latin typeface="Arial"/>
                        <a:ea typeface="Arial"/>
                        <a:cs typeface="Arial"/>
                        <a:sym typeface="Arial"/>
                      </a:endParaRPr>
                    </a:p>
                  </a:txBody>
                  <a:tcPr marL="68600" marR="68600" marT="34300" marB="34300"/>
                </a:tc>
                <a:tc>
                  <a:txBody>
                    <a:bodyPr/>
                    <a:lstStyle/>
                    <a:p>
                      <a:pPr marL="0" marR="0" lvl="0" indent="0" algn="ctr" rtl="0">
                        <a:spcBef>
                          <a:spcPts val="0"/>
                        </a:spcBef>
                        <a:spcAft>
                          <a:spcPts val="0"/>
                        </a:spcAft>
                        <a:buClr>
                          <a:schemeClr val="dk1"/>
                        </a:buClr>
                        <a:buSzPts val="2100"/>
                        <a:buFont typeface="Arial"/>
                        <a:buNone/>
                      </a:pPr>
                      <a:r>
                        <a:rPr lang="en-US" sz="2100" b="0" u="sng">
                          <a:solidFill>
                            <a:schemeClr val="dk1"/>
                          </a:solidFill>
                          <a:latin typeface="Calibri"/>
                          <a:ea typeface="Calibri"/>
                          <a:cs typeface="Calibri"/>
                          <a:sym typeface="Calibri"/>
                        </a:rPr>
                        <a:t>Storing</a:t>
                      </a:r>
                      <a:endParaRPr sz="1100"/>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On removable drives: Not permitted unless documented business need and only on encrypted and password-protected devices.  </a:t>
                      </a:r>
                      <a:endParaRPr sz="1200" b="0">
                        <a:latin typeface="Arial"/>
                        <a:ea typeface="Arial"/>
                        <a:cs typeface="Arial"/>
                        <a:sym typeface="Arial"/>
                      </a:endParaRPr>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On endpoint: Systems shall comply with Texas A&amp;M IT security requirements.  </a:t>
                      </a:r>
                      <a:endParaRPr sz="1200" b="0">
                        <a:latin typeface="Arial"/>
                        <a:ea typeface="Arial"/>
                        <a:cs typeface="Arial"/>
                        <a:sym typeface="Arial"/>
                      </a:endParaRPr>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On server (including internal cloud): Systems shall comply with Texas A&amp;M IT security requirements and be housed in a Texas A&amp;M data center, supported by Texas A&amp;M IT.  </a:t>
                      </a:r>
                      <a:endParaRPr sz="1200" b="0">
                        <a:latin typeface="Arial"/>
                        <a:ea typeface="Arial"/>
                        <a:cs typeface="Arial"/>
                        <a:sym typeface="Arial"/>
                      </a:endParaRPr>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On external cloud: Not permitted without Texas A&amp;M IT security review and assessment as well as data trustee approval. </a:t>
                      </a:r>
                      <a:endParaRPr sz="1200" b="0" u="sng">
                        <a:solidFill>
                          <a:schemeClr val="dk1"/>
                        </a:solidFill>
                        <a:latin typeface="Arial"/>
                        <a:ea typeface="Arial"/>
                        <a:cs typeface="Arial"/>
                        <a:sym typeface="Arial"/>
                      </a:endParaRPr>
                    </a:p>
                  </a:txBody>
                  <a:tcPr marL="68600" marR="68600" marT="34300" marB="34300"/>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title"/>
          </p:nvPr>
        </p:nvSpPr>
        <p:spPr>
          <a:xfrm>
            <a:off x="394849" y="145475"/>
            <a:ext cx="7512300" cy="7188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2400"/>
              <a:buFont typeface="Arial"/>
              <a:buNone/>
            </a:pPr>
            <a:r>
              <a:rPr lang="en-US" sz="2400"/>
              <a:t>Controlled (Moderate Impact/Sensitivity)</a:t>
            </a:r>
            <a:endParaRPr sz="2400"/>
          </a:p>
        </p:txBody>
      </p:sp>
      <p:sp>
        <p:nvSpPr>
          <p:cNvPr id="199" name="Google Shape;199;p36"/>
          <p:cNvSpPr txBox="1">
            <a:spLocks noGrp="1"/>
          </p:cNvSpPr>
          <p:nvPr>
            <p:ph type="body" idx="1"/>
          </p:nvPr>
        </p:nvSpPr>
        <p:spPr>
          <a:xfrm>
            <a:off x="284018" y="929023"/>
            <a:ext cx="8569200" cy="40032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Clr>
                <a:schemeClr val="dk1"/>
              </a:buClr>
              <a:buSzPts val="1400"/>
              <a:buNone/>
            </a:pPr>
            <a:r>
              <a:rPr lang="en-US" sz="1800" u="sng">
                <a:solidFill>
                  <a:schemeClr val="dk1"/>
                </a:solidFill>
                <a:latin typeface="Calibri"/>
                <a:ea typeface="Calibri"/>
                <a:cs typeface="Calibri"/>
                <a:sym typeface="Calibri"/>
              </a:rPr>
              <a:t>Color Classification: </a:t>
            </a:r>
            <a:endParaRPr sz="1800"/>
          </a:p>
          <a:p>
            <a:pPr marL="0" lvl="0" indent="0" algn="l" rtl="0">
              <a:lnSpc>
                <a:spcPct val="80000"/>
              </a:lnSpc>
              <a:spcBef>
                <a:spcPts val="100"/>
              </a:spcBef>
              <a:spcAft>
                <a:spcPts val="0"/>
              </a:spcAft>
              <a:buClr>
                <a:srgbClr val="7F7F7F"/>
              </a:buClr>
              <a:buSzPts val="500"/>
              <a:buNone/>
            </a:pPr>
            <a:endParaRPr sz="500">
              <a:solidFill>
                <a:schemeClr val="dk1"/>
              </a:solidFill>
              <a:latin typeface="Arial"/>
              <a:ea typeface="Arial"/>
              <a:cs typeface="Arial"/>
              <a:sym typeface="Arial"/>
            </a:endParaRPr>
          </a:p>
          <a:p>
            <a:pPr marL="0" lvl="0" indent="0" algn="l" rtl="0">
              <a:lnSpc>
                <a:spcPct val="80000"/>
              </a:lnSpc>
              <a:spcBef>
                <a:spcPts val="200"/>
              </a:spcBef>
              <a:spcAft>
                <a:spcPts val="0"/>
              </a:spcAft>
              <a:buClr>
                <a:schemeClr val="dk1"/>
              </a:buClr>
              <a:buSzPts val="800"/>
              <a:buNone/>
            </a:pPr>
            <a:r>
              <a:rPr lang="en-US" sz="1400">
                <a:solidFill>
                  <a:schemeClr val="dk1"/>
                </a:solidFill>
                <a:latin typeface="Arial"/>
                <a:ea typeface="Arial"/>
                <a:cs typeface="Arial"/>
                <a:sym typeface="Arial"/>
              </a:rPr>
              <a:t>University data not otherwise identified as confidential or restricted, but which may or may not be releasable in accordance with the Open Records Requests or Texas Public Information Act (e.g., contents of specific email, date of birth, salary, etc.) Such data must be appropriately protected to ensure a controlled and lawful release (if applicable). </a:t>
            </a:r>
            <a:endParaRPr sz="1400" u="sng">
              <a:solidFill>
                <a:schemeClr val="dk1"/>
              </a:solidFill>
              <a:latin typeface="Arial"/>
              <a:ea typeface="Arial"/>
              <a:cs typeface="Arial"/>
              <a:sym typeface="Arial"/>
            </a:endParaRPr>
          </a:p>
          <a:p>
            <a:pPr marL="0" lvl="0" indent="0" algn="l" rtl="0">
              <a:lnSpc>
                <a:spcPct val="80000"/>
              </a:lnSpc>
              <a:spcBef>
                <a:spcPts val="100"/>
              </a:spcBef>
              <a:spcAft>
                <a:spcPts val="0"/>
              </a:spcAft>
              <a:buClr>
                <a:srgbClr val="7F7F7F"/>
              </a:buClr>
              <a:buSzPts val="500"/>
              <a:buNone/>
            </a:pPr>
            <a:endParaRPr sz="500" u="sng">
              <a:solidFill>
                <a:schemeClr val="dk1"/>
              </a:solidFill>
              <a:latin typeface="Calibri"/>
              <a:ea typeface="Calibri"/>
              <a:cs typeface="Calibri"/>
              <a:sym typeface="Calibri"/>
            </a:endParaRPr>
          </a:p>
          <a:p>
            <a:pPr marL="0" lvl="0" indent="0" algn="l" rtl="0">
              <a:lnSpc>
                <a:spcPct val="80000"/>
              </a:lnSpc>
              <a:spcBef>
                <a:spcPts val="300"/>
              </a:spcBef>
              <a:spcAft>
                <a:spcPts val="0"/>
              </a:spcAft>
              <a:buClr>
                <a:schemeClr val="dk1"/>
              </a:buClr>
              <a:buSzPts val="1400"/>
              <a:buNone/>
            </a:pPr>
            <a:r>
              <a:rPr lang="en-US" sz="1800" u="sng">
                <a:solidFill>
                  <a:schemeClr val="dk1"/>
                </a:solidFill>
                <a:latin typeface="Calibri"/>
                <a:ea typeface="Calibri"/>
                <a:cs typeface="Calibri"/>
                <a:sym typeface="Calibri"/>
              </a:rPr>
              <a:t>Examples of </a:t>
            </a:r>
            <a:r>
              <a:rPr lang="en-US" sz="1800" u="sng">
                <a:latin typeface="Calibri"/>
                <a:ea typeface="Calibri"/>
                <a:cs typeface="Calibri"/>
                <a:sym typeface="Calibri"/>
              </a:rPr>
              <a:t>Controlled </a:t>
            </a:r>
            <a:r>
              <a:rPr lang="en-US" sz="1800" u="sng">
                <a:solidFill>
                  <a:schemeClr val="dk1"/>
                </a:solidFill>
                <a:latin typeface="Calibri"/>
                <a:ea typeface="Calibri"/>
                <a:cs typeface="Calibri"/>
                <a:sym typeface="Calibri"/>
              </a:rPr>
              <a:t>Data:</a:t>
            </a:r>
            <a:endParaRPr sz="1800"/>
          </a:p>
          <a:p>
            <a:pPr marL="0" lvl="0" indent="0" algn="l" rtl="0">
              <a:lnSpc>
                <a:spcPct val="80000"/>
              </a:lnSpc>
              <a:spcBef>
                <a:spcPts val="100"/>
              </a:spcBef>
              <a:spcAft>
                <a:spcPts val="0"/>
              </a:spcAft>
              <a:buClr>
                <a:srgbClr val="7F7F7F"/>
              </a:buClr>
              <a:buSzPts val="500"/>
              <a:buNone/>
            </a:pPr>
            <a:endParaRPr sz="500" u="sng">
              <a:solidFill>
                <a:schemeClr val="dk1"/>
              </a:solidFill>
              <a:latin typeface="Calibri"/>
              <a:ea typeface="Calibri"/>
              <a:cs typeface="Calibri"/>
              <a:sym typeface="Calibri"/>
            </a:endParaRPr>
          </a:p>
          <a:p>
            <a:pPr marL="215900" lvl="0" indent="-241300" algn="l" rtl="0">
              <a:lnSpc>
                <a:spcPct val="80000"/>
              </a:lnSpc>
              <a:spcBef>
                <a:spcPts val="200"/>
              </a:spcBef>
              <a:spcAft>
                <a:spcPts val="0"/>
              </a:spcAft>
              <a:buClr>
                <a:schemeClr val="dk1"/>
              </a:buClr>
              <a:buSzPts val="1400"/>
              <a:buFont typeface="Arial"/>
              <a:buChar char="•"/>
            </a:pPr>
            <a:r>
              <a:rPr lang="en-US" sz="1400">
                <a:solidFill>
                  <a:schemeClr val="dk1"/>
                </a:solidFill>
                <a:latin typeface="Arial"/>
                <a:ea typeface="Arial"/>
                <a:cs typeface="Arial"/>
                <a:sym typeface="Arial"/>
              </a:rPr>
              <a:t>Non-public administrative</a:t>
            </a:r>
            <a:r>
              <a:rPr lang="en-US" sz="1400">
                <a:latin typeface="Arial"/>
                <a:ea typeface="Arial"/>
                <a:cs typeface="Arial"/>
                <a:sym typeface="Arial"/>
              </a:rPr>
              <a:t>/</a:t>
            </a:r>
            <a:r>
              <a:rPr lang="en-US" sz="1400">
                <a:solidFill>
                  <a:schemeClr val="dk1"/>
                </a:solidFill>
                <a:latin typeface="Arial"/>
                <a:ea typeface="Arial"/>
                <a:cs typeface="Arial"/>
                <a:sym typeface="Arial"/>
              </a:rPr>
              <a:t>operational data (e.g. employee evaluations, asset listings and locations, etc.) </a:t>
            </a:r>
            <a:endParaRPr sz="1400">
              <a:solidFill>
                <a:schemeClr val="dk1"/>
              </a:solidFill>
              <a:latin typeface="Arial"/>
              <a:ea typeface="Arial"/>
              <a:cs typeface="Arial"/>
              <a:sym typeface="Arial"/>
            </a:endParaRPr>
          </a:p>
          <a:p>
            <a:pPr marL="215900" lvl="0" indent="-241300" algn="l" rtl="0">
              <a:lnSpc>
                <a:spcPct val="80000"/>
              </a:lnSpc>
              <a:spcBef>
                <a:spcPts val="200"/>
              </a:spcBef>
              <a:spcAft>
                <a:spcPts val="0"/>
              </a:spcAft>
              <a:buClr>
                <a:schemeClr val="dk1"/>
              </a:buClr>
              <a:buSzPts val="1400"/>
              <a:buFont typeface="Arial"/>
              <a:buChar char="•"/>
            </a:pPr>
            <a:r>
              <a:rPr lang="en-US" sz="1400">
                <a:solidFill>
                  <a:schemeClr val="dk1"/>
                </a:solidFill>
                <a:latin typeface="Arial"/>
                <a:ea typeface="Arial"/>
                <a:cs typeface="Arial"/>
                <a:sym typeface="Arial"/>
              </a:rPr>
              <a:t>Information used to validate identity (name plus date of birth, mother’s maiden name, etc.). </a:t>
            </a:r>
            <a:endParaRPr sz="1400">
              <a:solidFill>
                <a:schemeClr val="dk1"/>
              </a:solidFill>
              <a:latin typeface="Arial"/>
              <a:ea typeface="Arial"/>
              <a:cs typeface="Arial"/>
              <a:sym typeface="Arial"/>
            </a:endParaRPr>
          </a:p>
          <a:p>
            <a:pPr marL="215900" lvl="0" indent="-241300" algn="l" rtl="0">
              <a:lnSpc>
                <a:spcPct val="80000"/>
              </a:lnSpc>
              <a:spcBef>
                <a:spcPts val="200"/>
              </a:spcBef>
              <a:spcAft>
                <a:spcPts val="0"/>
              </a:spcAft>
              <a:buClr>
                <a:schemeClr val="dk1"/>
              </a:buClr>
              <a:buSzPts val="1400"/>
              <a:buFont typeface="Arial"/>
              <a:buChar char="•"/>
            </a:pPr>
            <a:r>
              <a:rPr lang="en-US" sz="1400">
                <a:solidFill>
                  <a:schemeClr val="dk1"/>
                </a:solidFill>
                <a:latin typeface="Arial"/>
                <a:ea typeface="Arial"/>
                <a:cs typeface="Arial"/>
                <a:sym typeface="Arial"/>
              </a:rPr>
              <a:t>Email contents</a:t>
            </a:r>
            <a:endParaRPr sz="1400"/>
          </a:p>
          <a:p>
            <a:pPr marL="215900" lvl="0" indent="-241300" algn="l" rtl="0">
              <a:lnSpc>
                <a:spcPct val="80000"/>
              </a:lnSpc>
              <a:spcBef>
                <a:spcPts val="200"/>
              </a:spcBef>
              <a:spcAft>
                <a:spcPts val="0"/>
              </a:spcAft>
              <a:buClr>
                <a:schemeClr val="dk1"/>
              </a:buClr>
              <a:buSzPts val="1400"/>
              <a:buFont typeface="Arial"/>
              <a:buChar char="•"/>
            </a:pPr>
            <a:r>
              <a:rPr lang="en-US" sz="1400">
                <a:solidFill>
                  <a:schemeClr val="dk1"/>
                </a:solidFill>
                <a:latin typeface="Arial"/>
                <a:ea typeface="Arial"/>
                <a:cs typeface="Arial"/>
                <a:sym typeface="Arial"/>
              </a:rPr>
              <a:t>Employee information not listed as restricted (home address, telephone number, income tax withholdings, personal email address, race, ethnicity, marital status) </a:t>
            </a:r>
            <a:endParaRPr sz="1400">
              <a:solidFill>
                <a:schemeClr val="dk1"/>
              </a:solidFill>
              <a:latin typeface="Arial"/>
              <a:ea typeface="Arial"/>
              <a:cs typeface="Arial"/>
              <a:sym typeface="Arial"/>
            </a:endParaRPr>
          </a:p>
          <a:p>
            <a:pPr marL="215900" lvl="0" indent="-241300" algn="l" rtl="0">
              <a:lnSpc>
                <a:spcPct val="80000"/>
              </a:lnSpc>
              <a:spcBef>
                <a:spcPts val="200"/>
              </a:spcBef>
              <a:spcAft>
                <a:spcPts val="0"/>
              </a:spcAft>
              <a:buClr>
                <a:schemeClr val="dk1"/>
              </a:buClr>
              <a:buSzPts val="1400"/>
              <a:buFont typeface="Arial"/>
              <a:buChar char="•"/>
            </a:pPr>
            <a:r>
              <a:rPr lang="en-US" sz="1400">
                <a:solidFill>
                  <a:schemeClr val="dk1"/>
                </a:solidFill>
                <a:latin typeface="Arial"/>
                <a:ea typeface="Arial"/>
                <a:cs typeface="Arial"/>
                <a:sym typeface="Arial"/>
              </a:rPr>
              <a:t>Agency policies, procedures and/or standards </a:t>
            </a:r>
            <a:endParaRPr sz="1400">
              <a:solidFill>
                <a:schemeClr val="dk1"/>
              </a:solidFill>
              <a:latin typeface="Arial"/>
              <a:ea typeface="Arial"/>
              <a:cs typeface="Arial"/>
              <a:sym typeface="Arial"/>
            </a:endParaRPr>
          </a:p>
          <a:p>
            <a:pPr marL="215900" lvl="0" indent="-241300" algn="l" rtl="0">
              <a:lnSpc>
                <a:spcPct val="80000"/>
              </a:lnSpc>
              <a:spcBef>
                <a:spcPts val="200"/>
              </a:spcBef>
              <a:spcAft>
                <a:spcPts val="0"/>
              </a:spcAft>
              <a:buClr>
                <a:schemeClr val="dk1"/>
              </a:buClr>
              <a:buSzPts val="1400"/>
              <a:buFont typeface="Arial"/>
              <a:buChar char="•"/>
            </a:pPr>
            <a:r>
              <a:rPr lang="en-US" sz="1400">
                <a:solidFill>
                  <a:schemeClr val="dk1"/>
                </a:solidFill>
                <a:latin typeface="Arial"/>
                <a:ea typeface="Arial"/>
                <a:cs typeface="Arial"/>
                <a:sym typeface="Arial"/>
              </a:rPr>
              <a:t>Training materials </a:t>
            </a:r>
            <a:endParaRPr sz="1400">
              <a:solidFill>
                <a:schemeClr val="dk1"/>
              </a:solidFill>
              <a:latin typeface="Arial"/>
              <a:ea typeface="Arial"/>
              <a:cs typeface="Arial"/>
              <a:sym typeface="Arial"/>
            </a:endParaRPr>
          </a:p>
          <a:p>
            <a:pPr marL="215900" lvl="0" indent="-241300" algn="l" rtl="0">
              <a:lnSpc>
                <a:spcPct val="80000"/>
              </a:lnSpc>
              <a:spcBef>
                <a:spcPts val="200"/>
              </a:spcBef>
              <a:spcAft>
                <a:spcPts val="0"/>
              </a:spcAft>
              <a:buClr>
                <a:schemeClr val="dk1"/>
              </a:buClr>
              <a:buSzPts val="1400"/>
              <a:buFont typeface="Arial"/>
              <a:buChar char="•"/>
            </a:pPr>
            <a:r>
              <a:rPr lang="en-US" sz="1400">
                <a:solidFill>
                  <a:schemeClr val="dk1"/>
                </a:solidFill>
                <a:latin typeface="Arial"/>
                <a:ea typeface="Arial"/>
                <a:cs typeface="Arial"/>
                <a:sym typeface="Arial"/>
              </a:rPr>
              <a:t>Internal meeting information </a:t>
            </a:r>
            <a:endParaRPr sz="1400">
              <a:solidFill>
                <a:schemeClr val="dk1"/>
              </a:solidFill>
              <a:latin typeface="Arial"/>
              <a:ea typeface="Arial"/>
              <a:cs typeface="Arial"/>
              <a:sym typeface="Arial"/>
            </a:endParaRPr>
          </a:p>
          <a:p>
            <a:pPr marL="215900" lvl="0" indent="-241300" algn="l" rtl="0">
              <a:lnSpc>
                <a:spcPct val="80000"/>
              </a:lnSpc>
              <a:spcBef>
                <a:spcPts val="200"/>
              </a:spcBef>
              <a:spcAft>
                <a:spcPts val="0"/>
              </a:spcAft>
              <a:buClr>
                <a:schemeClr val="dk1"/>
              </a:buClr>
              <a:buSzPts val="1400"/>
              <a:buFont typeface="Arial"/>
              <a:buChar char="•"/>
            </a:pPr>
            <a:r>
              <a:rPr lang="en-US" sz="1400">
                <a:solidFill>
                  <a:schemeClr val="dk1"/>
                </a:solidFill>
                <a:latin typeface="Arial"/>
                <a:ea typeface="Arial"/>
                <a:cs typeface="Arial"/>
                <a:sym typeface="Arial"/>
              </a:rPr>
              <a:t>Direct telephone line numbers to staff </a:t>
            </a:r>
            <a:endParaRPr sz="1400">
              <a:solidFill>
                <a:schemeClr val="dk1"/>
              </a:solidFill>
              <a:latin typeface="Arial"/>
              <a:ea typeface="Arial"/>
              <a:cs typeface="Arial"/>
              <a:sym typeface="Arial"/>
            </a:endParaRPr>
          </a:p>
          <a:p>
            <a:pPr marL="215900" lvl="0" indent="-241300" algn="l" rtl="0">
              <a:lnSpc>
                <a:spcPct val="80000"/>
              </a:lnSpc>
              <a:spcBef>
                <a:spcPts val="200"/>
              </a:spcBef>
              <a:spcAft>
                <a:spcPts val="0"/>
              </a:spcAft>
              <a:buClr>
                <a:schemeClr val="dk1"/>
              </a:buClr>
              <a:buSzPts val="1400"/>
              <a:buFont typeface="Arial"/>
              <a:buChar char="•"/>
            </a:pPr>
            <a:r>
              <a:rPr lang="en-US" sz="1400">
                <a:solidFill>
                  <a:schemeClr val="dk1"/>
                </a:solidFill>
                <a:latin typeface="Arial"/>
                <a:ea typeface="Arial"/>
                <a:cs typeface="Arial"/>
                <a:sym typeface="Arial"/>
              </a:rPr>
              <a:t>Emergency contact information </a:t>
            </a:r>
            <a:endParaRPr sz="1400">
              <a:solidFill>
                <a:schemeClr val="dk1"/>
              </a:solidFill>
              <a:latin typeface="Arial"/>
              <a:ea typeface="Arial"/>
              <a:cs typeface="Arial"/>
              <a:sym typeface="Arial"/>
            </a:endParaRPr>
          </a:p>
          <a:p>
            <a:pPr marL="215900" lvl="0" indent="-241300" algn="l" rtl="0">
              <a:lnSpc>
                <a:spcPct val="80000"/>
              </a:lnSpc>
              <a:spcBef>
                <a:spcPts val="200"/>
              </a:spcBef>
              <a:spcAft>
                <a:spcPts val="0"/>
              </a:spcAft>
              <a:buClr>
                <a:schemeClr val="dk1"/>
              </a:buClr>
              <a:buSzPts val="1400"/>
              <a:buFont typeface="Arial"/>
              <a:buChar char="•"/>
            </a:pPr>
            <a:r>
              <a:rPr lang="en-US" sz="1400">
                <a:solidFill>
                  <a:schemeClr val="dk1"/>
                </a:solidFill>
                <a:latin typeface="Arial"/>
                <a:ea typeface="Arial"/>
                <a:cs typeface="Arial"/>
                <a:sym typeface="Arial"/>
              </a:rPr>
              <a:t>Controlled unclassified data </a:t>
            </a:r>
            <a:endParaRPr sz="1400">
              <a:solidFill>
                <a:schemeClr val="dk1"/>
              </a:solidFill>
              <a:latin typeface="Arial"/>
              <a:ea typeface="Arial"/>
              <a:cs typeface="Arial"/>
              <a:sym typeface="Arial"/>
            </a:endParaRPr>
          </a:p>
          <a:p>
            <a:pPr marL="215900" lvl="0" indent="-241300" algn="l" rtl="0">
              <a:lnSpc>
                <a:spcPct val="80000"/>
              </a:lnSpc>
              <a:spcBef>
                <a:spcPts val="200"/>
              </a:spcBef>
              <a:spcAft>
                <a:spcPts val="0"/>
              </a:spcAft>
              <a:buClr>
                <a:schemeClr val="dk1"/>
              </a:buClr>
              <a:buSzPts val="1400"/>
              <a:buFont typeface="Arial"/>
              <a:buChar char="•"/>
            </a:pPr>
            <a:r>
              <a:rPr lang="en-US" sz="1400">
                <a:solidFill>
                  <a:schemeClr val="dk1"/>
                </a:solidFill>
                <a:latin typeface="Arial"/>
                <a:ea typeface="Arial"/>
                <a:cs typeface="Arial"/>
                <a:sym typeface="Arial"/>
              </a:rPr>
              <a:t>Building plans and information about the university physical plant </a:t>
            </a:r>
            <a:endParaRPr sz="1400">
              <a:solidFill>
                <a:schemeClr val="dk1"/>
              </a:solidFill>
              <a:latin typeface="Arial"/>
              <a:ea typeface="Arial"/>
              <a:cs typeface="Arial"/>
              <a:sym typeface="Arial"/>
            </a:endParaRPr>
          </a:p>
        </p:txBody>
      </p:sp>
      <p:grpSp>
        <p:nvGrpSpPr>
          <p:cNvPr id="2" name="Group 1" descr="Yellow banner with Controlled in the title" title="Controlled Banner"/>
          <p:cNvGrpSpPr/>
          <p:nvPr/>
        </p:nvGrpSpPr>
        <p:grpSpPr>
          <a:xfrm>
            <a:off x="2580876" y="933800"/>
            <a:ext cx="4223400" cy="276900"/>
            <a:chOff x="2580876" y="933800"/>
            <a:chExt cx="4223400" cy="276900"/>
          </a:xfrm>
        </p:grpSpPr>
        <p:sp>
          <p:nvSpPr>
            <p:cNvPr id="200" name="Google Shape;200;p36"/>
            <p:cNvSpPr/>
            <p:nvPr/>
          </p:nvSpPr>
          <p:spPr>
            <a:xfrm>
              <a:off x="2580876" y="947600"/>
              <a:ext cx="4223400" cy="249300"/>
            </a:xfrm>
            <a:prstGeom prst="roundRect">
              <a:avLst>
                <a:gd name="adj" fmla="val 16667"/>
              </a:avLst>
            </a:prstGeom>
            <a:solidFill>
              <a:srgbClr val="F1C232"/>
            </a:soli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1" name="Google Shape;201;p36"/>
            <p:cNvSpPr txBox="1"/>
            <p:nvPr/>
          </p:nvSpPr>
          <p:spPr>
            <a:xfrm>
              <a:off x="2857100" y="933800"/>
              <a:ext cx="3750600" cy="2769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US" b="1">
                  <a:solidFill>
                    <a:srgbClr val="FFFFFF"/>
                  </a:solidFill>
                </a:rPr>
                <a:t>Controlled (Moderate Impact/Sensitivity)</a:t>
              </a:r>
              <a:endParaRPr b="1">
                <a:solidFill>
                  <a:srgbClr val="FFFFFF"/>
                </a:solidFil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05"/>
        <p:cNvGrpSpPr/>
        <p:nvPr/>
      </p:nvGrpSpPr>
      <p:grpSpPr>
        <a:xfrm>
          <a:off x="0" y="0"/>
          <a:ext cx="0" cy="0"/>
          <a:chOff x="0" y="0"/>
          <a:chExt cx="0" cy="0"/>
        </a:xfrm>
      </p:grpSpPr>
      <p:graphicFrame>
        <p:nvGraphicFramePr>
          <p:cNvPr id="206" name="Google Shape;206;p37"/>
          <p:cNvGraphicFramePr/>
          <p:nvPr/>
        </p:nvGraphicFramePr>
        <p:xfrm>
          <a:off x="322127" y="459124"/>
          <a:ext cx="3000000" cy="3000000"/>
        </p:xfrm>
        <a:graphic>
          <a:graphicData uri="http://schemas.openxmlformats.org/drawingml/2006/table">
            <a:tbl>
              <a:tblPr firstRow="1" bandRow="1">
                <a:noFill/>
                <a:tableStyleId>{08170A72-E4B6-4822-BAD9-3500C9B3F04A}</a:tableStyleId>
              </a:tblPr>
              <a:tblGrid>
                <a:gridCol w="2833250">
                  <a:extLst>
                    <a:ext uri="{9D8B030D-6E8A-4147-A177-3AD203B41FA5}">
                      <a16:colId xmlns:a16="http://schemas.microsoft.com/office/drawing/2014/main" val="20000"/>
                    </a:ext>
                  </a:extLst>
                </a:gridCol>
                <a:gridCol w="2833250">
                  <a:extLst>
                    <a:ext uri="{9D8B030D-6E8A-4147-A177-3AD203B41FA5}">
                      <a16:colId xmlns:a16="http://schemas.microsoft.com/office/drawing/2014/main" val="20001"/>
                    </a:ext>
                  </a:extLst>
                </a:gridCol>
                <a:gridCol w="2833250">
                  <a:extLst>
                    <a:ext uri="{9D8B030D-6E8A-4147-A177-3AD203B41FA5}">
                      <a16:colId xmlns:a16="http://schemas.microsoft.com/office/drawing/2014/main" val="20002"/>
                    </a:ext>
                  </a:extLst>
                </a:gridCol>
              </a:tblGrid>
              <a:tr h="3859075">
                <a:tc>
                  <a:txBody>
                    <a:bodyPr/>
                    <a:lstStyle/>
                    <a:p>
                      <a:pPr marL="0" marR="0" lvl="0" indent="0" algn="ctr" rtl="0">
                        <a:spcBef>
                          <a:spcPts val="0"/>
                        </a:spcBef>
                        <a:spcAft>
                          <a:spcPts val="0"/>
                        </a:spcAft>
                        <a:buClr>
                          <a:schemeClr val="dk1"/>
                        </a:buClr>
                        <a:buSzPts val="2100"/>
                        <a:buFont typeface="Arial"/>
                        <a:buNone/>
                      </a:pPr>
                      <a:r>
                        <a:rPr lang="en-US" sz="2100" b="0" u="sng">
                          <a:solidFill>
                            <a:schemeClr val="dk1"/>
                          </a:solidFill>
                          <a:latin typeface="Calibri"/>
                          <a:ea typeface="Calibri"/>
                          <a:cs typeface="Calibri"/>
                          <a:sym typeface="Calibri"/>
                        </a:rPr>
                        <a:t>Access</a:t>
                      </a:r>
                      <a:endParaRPr sz="1100"/>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Access shall be limited to authorized users only or processes acting on behalf of authorized users.  </a:t>
                      </a:r>
                      <a:endParaRPr sz="1200" b="0">
                        <a:latin typeface="Arial"/>
                        <a:ea typeface="Arial"/>
                        <a:cs typeface="Arial"/>
                        <a:sym typeface="Arial"/>
                      </a:endParaRPr>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All access to controlled data shall be monitored and logged; access logs should be available for auditing and review.  </a:t>
                      </a:r>
                      <a:endParaRPr sz="1200" b="0">
                        <a:latin typeface="Arial"/>
                        <a:ea typeface="Arial"/>
                        <a:cs typeface="Arial"/>
                        <a:sym typeface="Arial"/>
                      </a:endParaRPr>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Access logs shall be archived for any period of time required by federal or state law or for a period of 3 months, whichever is longer.  </a:t>
                      </a:r>
                      <a:endParaRPr sz="1200" b="0">
                        <a:latin typeface="Arial"/>
                        <a:ea typeface="Arial"/>
                        <a:cs typeface="Arial"/>
                        <a:sym typeface="Arial"/>
                      </a:endParaRPr>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Multi-factor authentication is required where possible. </a:t>
                      </a:r>
                      <a:endParaRPr sz="1200" b="0" u="sng">
                        <a:solidFill>
                          <a:schemeClr val="dk1"/>
                        </a:solidFill>
                        <a:latin typeface="Arial"/>
                        <a:ea typeface="Arial"/>
                        <a:cs typeface="Arial"/>
                        <a:sym typeface="Arial"/>
                      </a:endParaRPr>
                    </a:p>
                  </a:txBody>
                  <a:tcPr marL="68600" marR="68600" marT="34300" marB="34300"/>
                </a:tc>
                <a:tc>
                  <a:txBody>
                    <a:bodyPr/>
                    <a:lstStyle/>
                    <a:p>
                      <a:pPr marL="0" marR="0" lvl="0" indent="0" algn="ctr" rtl="0">
                        <a:spcBef>
                          <a:spcPts val="0"/>
                        </a:spcBef>
                        <a:spcAft>
                          <a:spcPts val="0"/>
                        </a:spcAft>
                        <a:buClr>
                          <a:schemeClr val="dk1"/>
                        </a:buClr>
                        <a:buSzPts val="2100"/>
                        <a:buFont typeface="Arial"/>
                        <a:buNone/>
                      </a:pPr>
                      <a:r>
                        <a:rPr lang="en-US" sz="2100" b="0" u="sng">
                          <a:solidFill>
                            <a:schemeClr val="dk1"/>
                          </a:solidFill>
                          <a:latin typeface="Calibri"/>
                          <a:ea typeface="Calibri"/>
                          <a:cs typeface="Calibri"/>
                          <a:sym typeface="Calibri"/>
                        </a:rPr>
                        <a:t>Electronic Information</a:t>
                      </a:r>
                      <a:endParaRPr sz="1200" b="0">
                        <a:latin typeface="Arial"/>
                        <a:ea typeface="Arial"/>
                        <a:cs typeface="Arial"/>
                        <a:sym typeface="Arial"/>
                      </a:endParaRPr>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Secure, authenticated connections or secure protocols shall be used for transmission of controlled data. </a:t>
                      </a:r>
                      <a:endParaRPr sz="1200" b="0">
                        <a:latin typeface="Arial"/>
                        <a:ea typeface="Arial"/>
                        <a:cs typeface="Arial"/>
                        <a:sym typeface="Arial"/>
                      </a:endParaRPr>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If authorized, data shall only be included in messages within an encrypted file attachment or via authorized secure systems that allow for encryption. </a:t>
                      </a:r>
                      <a:endParaRPr sz="1200" b="0" u="sng">
                        <a:solidFill>
                          <a:schemeClr val="dk1"/>
                        </a:solidFill>
                        <a:latin typeface="Arial"/>
                        <a:ea typeface="Arial"/>
                        <a:cs typeface="Arial"/>
                        <a:sym typeface="Arial"/>
                      </a:endParaRPr>
                    </a:p>
                  </a:txBody>
                  <a:tcPr marL="68600" marR="68600" marT="34300" marB="34300"/>
                </a:tc>
                <a:tc>
                  <a:txBody>
                    <a:bodyPr/>
                    <a:lstStyle/>
                    <a:p>
                      <a:pPr marL="0" marR="0" lvl="0" indent="0" algn="ctr" rtl="0">
                        <a:spcBef>
                          <a:spcPts val="0"/>
                        </a:spcBef>
                        <a:spcAft>
                          <a:spcPts val="0"/>
                        </a:spcAft>
                        <a:buClr>
                          <a:schemeClr val="dk1"/>
                        </a:buClr>
                        <a:buSzPts val="2100"/>
                        <a:buFont typeface="Arial"/>
                        <a:buNone/>
                      </a:pPr>
                      <a:r>
                        <a:rPr lang="en-US" sz="2100" b="0" u="sng">
                          <a:solidFill>
                            <a:schemeClr val="dk1"/>
                          </a:solidFill>
                          <a:latin typeface="Calibri"/>
                          <a:ea typeface="Calibri"/>
                          <a:cs typeface="Calibri"/>
                          <a:sym typeface="Calibri"/>
                        </a:rPr>
                        <a:t>Storing</a:t>
                      </a:r>
                      <a:endParaRPr sz="1100"/>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On removable drives: Not permitted unless documented business need and only on encrypted and password-protected devices.  </a:t>
                      </a:r>
                      <a:endParaRPr sz="1200" b="0">
                        <a:latin typeface="Arial"/>
                        <a:ea typeface="Arial"/>
                        <a:cs typeface="Arial"/>
                        <a:sym typeface="Arial"/>
                      </a:endParaRPr>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On endpoint: Systems shall comply with Texas A&amp;M IT security requirements  </a:t>
                      </a:r>
                      <a:endParaRPr sz="1200" b="0">
                        <a:latin typeface="Arial"/>
                        <a:ea typeface="Arial"/>
                        <a:cs typeface="Arial"/>
                        <a:sym typeface="Arial"/>
                      </a:endParaRPr>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On server (including internal cloud): Systems shall comply with Texas A&amp;M IT security requirements and be housed in a Texas A&amp;M data center, supported by Texas A&amp;M IT.  </a:t>
                      </a:r>
                      <a:endParaRPr sz="1200" b="0">
                        <a:latin typeface="Arial"/>
                        <a:ea typeface="Arial"/>
                        <a:cs typeface="Arial"/>
                        <a:sym typeface="Arial"/>
                      </a:endParaRPr>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On external cloud: Not permitted in most cases without Texas A&amp;M IT security review and assessment as well as data trustee approval. </a:t>
                      </a:r>
                      <a:endParaRPr sz="1200" b="0">
                        <a:latin typeface="Arial"/>
                        <a:ea typeface="Arial"/>
                        <a:cs typeface="Arial"/>
                        <a:sym typeface="Arial"/>
                      </a:endParaRPr>
                    </a:p>
                    <a:p>
                      <a:pPr marL="215900" marR="0" lvl="0" indent="-215900" algn="l" rtl="0">
                        <a:spcBef>
                          <a:spcPts val="200"/>
                        </a:spcBef>
                        <a:spcAft>
                          <a:spcPts val="0"/>
                        </a:spcAft>
                        <a:buClr>
                          <a:schemeClr val="dk1"/>
                        </a:buClr>
                        <a:buSzPts val="1200"/>
                        <a:buFont typeface="Arial"/>
                        <a:buChar char="•"/>
                      </a:pPr>
                      <a:r>
                        <a:rPr lang="en-US" sz="1200" b="0">
                          <a:latin typeface="Arial"/>
                          <a:ea typeface="Arial"/>
                          <a:cs typeface="Arial"/>
                          <a:sym typeface="Arial"/>
                        </a:rPr>
                        <a:t>Texas A&amp;M IT should be informed to determine whether security assessment and review is needed. </a:t>
                      </a:r>
                      <a:endParaRPr sz="1200" b="0" u="sng">
                        <a:solidFill>
                          <a:schemeClr val="dk1"/>
                        </a:solidFill>
                        <a:latin typeface="Arial"/>
                        <a:ea typeface="Arial"/>
                        <a:cs typeface="Arial"/>
                        <a:sym typeface="Arial"/>
                      </a:endParaRPr>
                    </a:p>
                  </a:txBody>
                  <a:tcPr marL="68600" marR="68600" marT="34300" marB="34300"/>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8"/>
          <p:cNvSpPr txBox="1">
            <a:spLocks noGrp="1"/>
          </p:cNvSpPr>
          <p:nvPr>
            <p:ph type="title"/>
          </p:nvPr>
        </p:nvSpPr>
        <p:spPr>
          <a:xfrm>
            <a:off x="394855" y="145473"/>
            <a:ext cx="5901900" cy="7188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2400"/>
              <a:buFont typeface="Arial"/>
              <a:buNone/>
            </a:pPr>
            <a:r>
              <a:rPr lang="en-US" sz="2400"/>
              <a:t>Public (Low Impact/ Sensitivity)</a:t>
            </a:r>
            <a:endParaRPr sz="2400"/>
          </a:p>
        </p:txBody>
      </p:sp>
      <p:sp>
        <p:nvSpPr>
          <p:cNvPr id="212" name="Google Shape;212;p38"/>
          <p:cNvSpPr txBox="1">
            <a:spLocks noGrp="1"/>
          </p:cNvSpPr>
          <p:nvPr>
            <p:ph type="body" idx="1"/>
          </p:nvPr>
        </p:nvSpPr>
        <p:spPr>
          <a:xfrm>
            <a:off x="284018" y="929023"/>
            <a:ext cx="8569200" cy="3913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600"/>
              <a:buNone/>
            </a:pPr>
            <a:r>
              <a:rPr lang="en-US" sz="1800" u="sng">
                <a:solidFill>
                  <a:schemeClr val="dk1"/>
                </a:solidFill>
                <a:latin typeface="Calibri"/>
                <a:ea typeface="Calibri"/>
                <a:cs typeface="Calibri"/>
                <a:sym typeface="Calibri"/>
              </a:rPr>
              <a:t>Color Classification: </a:t>
            </a:r>
            <a:endParaRPr sz="1800"/>
          </a:p>
          <a:p>
            <a:pPr marL="0" lvl="0" indent="0" algn="l" rtl="0">
              <a:spcBef>
                <a:spcPts val="300"/>
              </a:spcBef>
              <a:spcAft>
                <a:spcPts val="0"/>
              </a:spcAft>
              <a:buClr>
                <a:schemeClr val="dk1"/>
              </a:buClr>
              <a:buSzPts val="1400"/>
              <a:buNone/>
            </a:pPr>
            <a:r>
              <a:rPr lang="en-US" sz="1400">
                <a:solidFill>
                  <a:schemeClr val="dk1"/>
                </a:solidFill>
                <a:latin typeface="Arial"/>
                <a:ea typeface="Arial"/>
                <a:cs typeface="Arial"/>
                <a:sym typeface="Arial"/>
              </a:rPr>
              <a:t>The lowest data classification level includes data openly available to the public. This might include low-sensitivity data which, when openly distributed, presents no risk to the university. This might also include official university communications and public announcements. </a:t>
            </a:r>
            <a:endParaRPr sz="1400" u="sng">
              <a:solidFill>
                <a:schemeClr val="dk1"/>
              </a:solidFill>
              <a:latin typeface="Arial"/>
              <a:ea typeface="Arial"/>
              <a:cs typeface="Arial"/>
              <a:sym typeface="Arial"/>
            </a:endParaRPr>
          </a:p>
          <a:p>
            <a:pPr marL="0" lvl="0" indent="0" algn="l" rtl="0">
              <a:spcBef>
                <a:spcPts val="300"/>
              </a:spcBef>
              <a:spcAft>
                <a:spcPts val="0"/>
              </a:spcAft>
              <a:buClr>
                <a:srgbClr val="7F7F7F"/>
              </a:buClr>
              <a:buSzPts val="1400"/>
              <a:buNone/>
            </a:pPr>
            <a:endParaRPr sz="1400" u="sng">
              <a:solidFill>
                <a:schemeClr val="dk1"/>
              </a:solidFill>
              <a:latin typeface="Calibri"/>
              <a:ea typeface="Calibri"/>
              <a:cs typeface="Calibri"/>
              <a:sym typeface="Calibri"/>
            </a:endParaRPr>
          </a:p>
          <a:p>
            <a:pPr marL="0" lvl="0" indent="0" algn="l" rtl="0">
              <a:spcBef>
                <a:spcPts val="300"/>
              </a:spcBef>
              <a:spcAft>
                <a:spcPts val="0"/>
              </a:spcAft>
              <a:buClr>
                <a:schemeClr val="dk1"/>
              </a:buClr>
              <a:buSzPts val="1700"/>
              <a:buNone/>
            </a:pPr>
            <a:r>
              <a:rPr lang="en-US" sz="1800" u="sng">
                <a:solidFill>
                  <a:schemeClr val="dk1"/>
                </a:solidFill>
                <a:latin typeface="Calibri"/>
                <a:ea typeface="Calibri"/>
                <a:cs typeface="Calibri"/>
                <a:sym typeface="Calibri"/>
              </a:rPr>
              <a:t>Examples of Confidential Data:</a:t>
            </a:r>
            <a:endParaRPr sz="1800"/>
          </a:p>
          <a:p>
            <a:pPr marL="215900" marR="0" lvl="0" indent="-228600" algn="l" rtl="0">
              <a:lnSpc>
                <a:spcPct val="100000"/>
              </a:lnSpc>
              <a:spcBef>
                <a:spcPts val="200"/>
              </a:spcBef>
              <a:spcAft>
                <a:spcPts val="0"/>
              </a:spcAft>
              <a:buSzPts val="1400"/>
              <a:buChar char="•"/>
            </a:pPr>
            <a:r>
              <a:rPr lang="en-US" sz="1400">
                <a:latin typeface="Arial"/>
                <a:ea typeface="Arial"/>
                <a:cs typeface="Arial"/>
                <a:sym typeface="Arial"/>
              </a:rPr>
              <a:t>Public directory information </a:t>
            </a:r>
            <a:endParaRPr sz="1400">
              <a:latin typeface="Arial"/>
              <a:ea typeface="Arial"/>
              <a:cs typeface="Arial"/>
              <a:sym typeface="Arial"/>
            </a:endParaRPr>
          </a:p>
          <a:p>
            <a:pPr marL="215900" marR="0" lvl="0" indent="-228600" algn="l" rtl="0">
              <a:lnSpc>
                <a:spcPct val="100000"/>
              </a:lnSpc>
              <a:spcBef>
                <a:spcPts val="200"/>
              </a:spcBef>
              <a:spcAft>
                <a:spcPts val="0"/>
              </a:spcAft>
              <a:buSzPts val="1400"/>
              <a:buChar char="•"/>
            </a:pPr>
            <a:r>
              <a:rPr lang="en-US" sz="1400">
                <a:latin typeface="Arial"/>
                <a:ea typeface="Arial"/>
                <a:cs typeface="Arial"/>
                <a:sym typeface="Arial"/>
              </a:rPr>
              <a:t>Directory information about students who have not requested a FERPA block </a:t>
            </a:r>
            <a:endParaRPr sz="1400">
              <a:latin typeface="Arial"/>
              <a:ea typeface="Arial"/>
              <a:cs typeface="Arial"/>
              <a:sym typeface="Arial"/>
            </a:endParaRPr>
          </a:p>
          <a:p>
            <a:pPr marL="215900" marR="0" lvl="0" indent="-228600" algn="l" rtl="0">
              <a:lnSpc>
                <a:spcPct val="100000"/>
              </a:lnSpc>
              <a:spcBef>
                <a:spcPts val="200"/>
              </a:spcBef>
              <a:spcAft>
                <a:spcPts val="0"/>
              </a:spcAft>
              <a:buSzPts val="1400"/>
              <a:buChar char="•"/>
            </a:pPr>
            <a:r>
              <a:rPr lang="en-US" sz="1400">
                <a:latin typeface="Arial"/>
                <a:ea typeface="Arial"/>
                <a:cs typeface="Arial"/>
                <a:sym typeface="Arial"/>
              </a:rPr>
              <a:t>Faculty and staff directory information </a:t>
            </a:r>
            <a:endParaRPr sz="1400">
              <a:latin typeface="Arial"/>
              <a:ea typeface="Arial"/>
              <a:cs typeface="Arial"/>
              <a:sym typeface="Arial"/>
            </a:endParaRPr>
          </a:p>
          <a:p>
            <a:pPr marL="215900" marR="0" lvl="0" indent="-228600" algn="l" rtl="0">
              <a:lnSpc>
                <a:spcPct val="100000"/>
              </a:lnSpc>
              <a:spcBef>
                <a:spcPts val="200"/>
              </a:spcBef>
              <a:spcAft>
                <a:spcPts val="0"/>
              </a:spcAft>
              <a:buSzPts val="1400"/>
              <a:buChar char="•"/>
            </a:pPr>
            <a:r>
              <a:rPr lang="en-US" sz="1400">
                <a:latin typeface="Arial"/>
                <a:ea typeface="Arial"/>
                <a:cs typeface="Arial"/>
                <a:sym typeface="Arial"/>
              </a:rPr>
              <a:t>Research publication information </a:t>
            </a:r>
            <a:endParaRPr sz="1400">
              <a:latin typeface="Arial"/>
              <a:ea typeface="Arial"/>
              <a:cs typeface="Arial"/>
              <a:sym typeface="Arial"/>
            </a:endParaRPr>
          </a:p>
          <a:p>
            <a:pPr marL="215900" marR="0" lvl="0" indent="-228600" algn="l" rtl="0">
              <a:lnSpc>
                <a:spcPct val="100000"/>
              </a:lnSpc>
              <a:spcBef>
                <a:spcPts val="200"/>
              </a:spcBef>
              <a:spcAft>
                <a:spcPts val="0"/>
              </a:spcAft>
              <a:buSzPts val="1400"/>
              <a:buChar char="•"/>
            </a:pPr>
            <a:r>
              <a:rPr lang="en-US" sz="1400">
                <a:latin typeface="Arial"/>
                <a:ea typeface="Arial"/>
                <a:cs typeface="Arial"/>
                <a:sym typeface="Arial"/>
              </a:rPr>
              <a:t>Course catalog information </a:t>
            </a:r>
            <a:endParaRPr sz="1400">
              <a:latin typeface="Arial"/>
              <a:ea typeface="Arial"/>
              <a:cs typeface="Arial"/>
              <a:sym typeface="Arial"/>
            </a:endParaRPr>
          </a:p>
          <a:p>
            <a:pPr marL="215900" marR="0" lvl="0" indent="-228600" algn="l" rtl="0">
              <a:lnSpc>
                <a:spcPct val="100000"/>
              </a:lnSpc>
              <a:spcBef>
                <a:spcPts val="200"/>
              </a:spcBef>
              <a:spcAft>
                <a:spcPts val="0"/>
              </a:spcAft>
              <a:buSzPts val="1400"/>
              <a:buChar char="•"/>
            </a:pPr>
            <a:r>
              <a:rPr lang="en-US" sz="1400">
                <a:latin typeface="Arial"/>
                <a:ea typeface="Arial"/>
                <a:cs typeface="Arial"/>
                <a:sym typeface="Arial"/>
              </a:rPr>
              <a:t>Employee ID </a:t>
            </a:r>
            <a:endParaRPr sz="1400">
              <a:latin typeface="Arial"/>
              <a:ea typeface="Arial"/>
              <a:cs typeface="Arial"/>
              <a:sym typeface="Arial"/>
            </a:endParaRPr>
          </a:p>
          <a:p>
            <a:pPr marL="215900" marR="0" lvl="0" indent="-228600" algn="l" rtl="0">
              <a:lnSpc>
                <a:spcPct val="100000"/>
              </a:lnSpc>
              <a:spcBef>
                <a:spcPts val="200"/>
              </a:spcBef>
              <a:spcAft>
                <a:spcPts val="0"/>
              </a:spcAft>
              <a:buSzPts val="1400"/>
              <a:buChar char="•"/>
            </a:pPr>
            <a:r>
              <a:rPr lang="en-US" sz="1400">
                <a:latin typeface="Arial"/>
                <a:ea typeface="Arial"/>
                <a:cs typeface="Arial"/>
                <a:sym typeface="Arial"/>
              </a:rPr>
              <a:t>Data covered by non-disclosure agreements, service level agreements, grants, etc. </a:t>
            </a:r>
            <a:endParaRPr sz="1400">
              <a:latin typeface="Arial"/>
              <a:ea typeface="Arial"/>
              <a:cs typeface="Arial"/>
              <a:sym typeface="Arial"/>
            </a:endParaRPr>
          </a:p>
          <a:p>
            <a:pPr marL="215900" marR="0" lvl="0" indent="-228600" algn="l" rtl="0">
              <a:lnSpc>
                <a:spcPct val="100000"/>
              </a:lnSpc>
              <a:spcBef>
                <a:spcPts val="200"/>
              </a:spcBef>
              <a:spcAft>
                <a:spcPts val="0"/>
              </a:spcAft>
              <a:buSzPts val="1400"/>
              <a:buChar char="•"/>
            </a:pPr>
            <a:r>
              <a:rPr lang="en-US" sz="1400">
                <a:latin typeface="Arial"/>
                <a:ea typeface="Arial"/>
                <a:cs typeface="Arial"/>
                <a:sym typeface="Arial"/>
              </a:rPr>
              <a:t>Intercollegiate sports information (team rosters, statistics, scores, schedules)</a:t>
            </a:r>
            <a:endParaRPr sz="1400" u="sng">
              <a:solidFill>
                <a:schemeClr val="dk1"/>
              </a:solidFill>
              <a:latin typeface="Arial"/>
              <a:ea typeface="Arial"/>
              <a:cs typeface="Arial"/>
              <a:sym typeface="Arial"/>
            </a:endParaRPr>
          </a:p>
          <a:p>
            <a:pPr marL="0" lvl="0" indent="0" algn="l" rtl="0">
              <a:spcBef>
                <a:spcPts val="300"/>
              </a:spcBef>
              <a:spcAft>
                <a:spcPts val="0"/>
              </a:spcAft>
              <a:buClr>
                <a:srgbClr val="7F7F7F"/>
              </a:buClr>
              <a:buSzPts val="1400"/>
              <a:buNone/>
            </a:pPr>
            <a:endParaRPr sz="1400" u="sng">
              <a:solidFill>
                <a:schemeClr val="dk1"/>
              </a:solidFill>
              <a:latin typeface="Calibri"/>
              <a:ea typeface="Calibri"/>
              <a:cs typeface="Calibri"/>
              <a:sym typeface="Calibri"/>
            </a:endParaRPr>
          </a:p>
        </p:txBody>
      </p:sp>
      <p:grpSp>
        <p:nvGrpSpPr>
          <p:cNvPr id="2" name="Group 1" descr="Green banner with Public in the title" title="pUBLIC bANNER"/>
          <p:cNvGrpSpPr/>
          <p:nvPr/>
        </p:nvGrpSpPr>
        <p:grpSpPr>
          <a:xfrm>
            <a:off x="2618504" y="972617"/>
            <a:ext cx="3472500" cy="276900"/>
            <a:chOff x="2618504" y="972617"/>
            <a:chExt cx="3472500" cy="276900"/>
          </a:xfrm>
        </p:grpSpPr>
        <p:sp>
          <p:nvSpPr>
            <p:cNvPr id="213" name="Google Shape;213;p38"/>
            <p:cNvSpPr/>
            <p:nvPr/>
          </p:nvSpPr>
          <p:spPr>
            <a:xfrm>
              <a:off x="2618504" y="1012329"/>
              <a:ext cx="3472500" cy="207000"/>
            </a:xfrm>
            <a:prstGeom prst="roundRect">
              <a:avLst>
                <a:gd name="adj" fmla="val 16667"/>
              </a:avLst>
            </a:prstGeom>
            <a:solidFill>
              <a:srgbClr val="00B050"/>
            </a:soli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4" name="Google Shape;214;p38"/>
            <p:cNvSpPr txBox="1"/>
            <p:nvPr/>
          </p:nvSpPr>
          <p:spPr>
            <a:xfrm>
              <a:off x="3157105" y="972617"/>
              <a:ext cx="28023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400" b="1" dirty="0">
                  <a:solidFill>
                    <a:srgbClr val="FFFFFF"/>
                  </a:solidFill>
                  <a:latin typeface="Calibri"/>
                  <a:ea typeface="Calibri"/>
                  <a:cs typeface="Calibri"/>
                  <a:sym typeface="Calibri"/>
                </a:rPr>
                <a:t>Public (Low Impact/ Sensitivity)</a:t>
              </a:r>
              <a:endParaRPr sz="1100" b="1" dirty="0">
                <a:solidFill>
                  <a:srgbClr val="FFFFFF"/>
                </a:solidFill>
              </a:endParaRPr>
            </a:p>
          </p:txBody>
        </p:sp>
      </p:grpSp>
      <p:sp>
        <p:nvSpPr>
          <p:cNvPr id="215" name="Google Shape;215;p38" descr="Director Information Items with a link to the website with more information" title="More information text bok"/>
          <p:cNvSpPr txBox="1"/>
          <p:nvPr/>
        </p:nvSpPr>
        <p:spPr>
          <a:xfrm>
            <a:off x="4963000" y="3223450"/>
            <a:ext cx="3565200" cy="499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Open Sans"/>
                <a:ea typeface="Open Sans"/>
                <a:cs typeface="Open Sans"/>
                <a:sym typeface="Open Sans"/>
              </a:rPr>
              <a:t>See more info on the Registrar’s website “</a:t>
            </a:r>
            <a:r>
              <a:rPr lang="en-US" u="sng">
                <a:solidFill>
                  <a:schemeClr val="hlink"/>
                </a:solidFill>
                <a:latin typeface="Open Sans"/>
                <a:ea typeface="Open Sans"/>
                <a:cs typeface="Open Sans"/>
                <a:sym typeface="Open Sans"/>
                <a:hlinkClick r:id="rId3"/>
              </a:rPr>
              <a:t>Directory Information Items</a:t>
            </a:r>
            <a:r>
              <a:rPr lang="en-US">
                <a:latin typeface="Open Sans"/>
                <a:ea typeface="Open Sans"/>
                <a:cs typeface="Open Sans"/>
                <a:sym typeface="Open Sans"/>
              </a:rPr>
              <a:t>”</a:t>
            </a:r>
            <a:endParaRPr>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txBox="1">
            <a:spLocks noGrp="1"/>
          </p:cNvSpPr>
          <p:nvPr>
            <p:ph type="title"/>
          </p:nvPr>
        </p:nvSpPr>
        <p:spPr>
          <a:xfrm>
            <a:off x="602676" y="270175"/>
            <a:ext cx="7739700" cy="4848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3200"/>
              <a:buFont typeface="Arial"/>
              <a:buNone/>
            </a:pPr>
            <a:r>
              <a:rPr lang="en-US"/>
              <a:t>Information Resource Impact</a:t>
            </a:r>
            <a:endParaRPr sz="3200"/>
          </a:p>
        </p:txBody>
      </p:sp>
      <p:sp>
        <p:nvSpPr>
          <p:cNvPr id="221" name="Google Shape;221;p39"/>
          <p:cNvSpPr txBox="1"/>
          <p:nvPr/>
        </p:nvSpPr>
        <p:spPr>
          <a:xfrm>
            <a:off x="0" y="825500"/>
            <a:ext cx="9072600" cy="383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a:solidFill>
                  <a:srgbClr val="222222"/>
                </a:solidFill>
                <a:highlight>
                  <a:srgbClr val="FFFFFF"/>
                </a:highlight>
              </a:rPr>
              <a:t>High Impact Information Resources</a:t>
            </a:r>
            <a:r>
              <a:rPr lang="en-US" sz="1100">
                <a:solidFill>
                  <a:srgbClr val="222222"/>
                </a:solidFill>
                <a:highlight>
                  <a:srgbClr val="FFFFFF"/>
                </a:highlight>
              </a:rPr>
              <a:t> - Information Resources whose loss of confidentiality, integrity, or availability could be expected to have a severe or catastrophic adverse effect on organizational operations, organizational assets, or individuals. Such an event could:</a:t>
            </a:r>
            <a:endParaRPr sz="1100">
              <a:solidFill>
                <a:srgbClr val="222222"/>
              </a:solidFill>
              <a:highlight>
                <a:srgbClr val="FFFFFF"/>
              </a:highlight>
            </a:endParaRPr>
          </a:p>
          <a:p>
            <a:pPr marL="457200" lvl="0" indent="0" algn="l" rtl="0">
              <a:spcBef>
                <a:spcPts val="0"/>
              </a:spcBef>
              <a:spcAft>
                <a:spcPts val="0"/>
              </a:spcAft>
              <a:buNone/>
            </a:pPr>
            <a:r>
              <a:rPr lang="en-US" sz="1000">
                <a:solidFill>
                  <a:srgbClr val="222222"/>
                </a:solidFill>
                <a:highlight>
                  <a:srgbClr val="FFFFFF"/>
                </a:highlight>
              </a:rPr>
              <a:t>- Cause a severe degradation in or loss of mission capability to an extent and duration that the organization is not able to perform one or more of its primary functions;</a:t>
            </a:r>
            <a:endParaRPr sz="1000">
              <a:solidFill>
                <a:srgbClr val="222222"/>
              </a:solidFill>
              <a:highlight>
                <a:srgbClr val="FFFFFF"/>
              </a:highlight>
            </a:endParaRPr>
          </a:p>
          <a:p>
            <a:pPr marL="457200" lvl="0" indent="0" algn="l" rtl="0">
              <a:spcBef>
                <a:spcPts val="0"/>
              </a:spcBef>
              <a:spcAft>
                <a:spcPts val="0"/>
              </a:spcAft>
              <a:buNone/>
            </a:pPr>
            <a:r>
              <a:rPr lang="en-US" sz="1000">
                <a:solidFill>
                  <a:srgbClr val="222222"/>
                </a:solidFill>
                <a:highlight>
                  <a:srgbClr val="FFFFFF"/>
                </a:highlight>
              </a:rPr>
              <a:t>- Result in major damage to organizational assets;</a:t>
            </a:r>
            <a:endParaRPr sz="1000">
              <a:solidFill>
                <a:srgbClr val="222222"/>
              </a:solidFill>
              <a:highlight>
                <a:srgbClr val="FFFFFF"/>
              </a:highlight>
            </a:endParaRPr>
          </a:p>
          <a:p>
            <a:pPr marL="457200" lvl="0" indent="0" algn="l" rtl="0">
              <a:spcBef>
                <a:spcPts val="0"/>
              </a:spcBef>
              <a:spcAft>
                <a:spcPts val="0"/>
              </a:spcAft>
              <a:buNone/>
            </a:pPr>
            <a:r>
              <a:rPr lang="en-US" sz="1000">
                <a:solidFill>
                  <a:srgbClr val="222222"/>
                </a:solidFill>
                <a:highlight>
                  <a:srgbClr val="FFFFFF"/>
                </a:highlight>
              </a:rPr>
              <a:t>- Result in major financial loss; or</a:t>
            </a:r>
            <a:endParaRPr sz="1000">
              <a:solidFill>
                <a:srgbClr val="222222"/>
              </a:solidFill>
              <a:highlight>
                <a:srgbClr val="FFFFFF"/>
              </a:highlight>
            </a:endParaRPr>
          </a:p>
          <a:p>
            <a:pPr marL="457200" lvl="0" indent="0" algn="l" rtl="0">
              <a:spcBef>
                <a:spcPts val="0"/>
              </a:spcBef>
              <a:spcAft>
                <a:spcPts val="0"/>
              </a:spcAft>
              <a:buNone/>
            </a:pPr>
            <a:r>
              <a:rPr lang="en-US" sz="1000">
                <a:solidFill>
                  <a:srgbClr val="222222"/>
                </a:solidFill>
                <a:highlight>
                  <a:srgbClr val="FFFFFF"/>
                </a:highlight>
              </a:rPr>
              <a:t>- Result in severe or catastrophic harm to individuals involving loss of life or serious life threatening injuries.</a:t>
            </a:r>
            <a:endParaRPr sz="1000">
              <a:solidFill>
                <a:srgbClr val="222222"/>
              </a:solidFill>
              <a:highlight>
                <a:srgbClr val="FFFFFF"/>
              </a:highlight>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US" sz="1100" b="1">
                <a:solidFill>
                  <a:srgbClr val="222222"/>
                </a:solidFill>
                <a:highlight>
                  <a:srgbClr val="FFFFFF"/>
                </a:highlight>
              </a:rPr>
              <a:t>Moderate Impact Information Resources</a:t>
            </a:r>
            <a:r>
              <a:rPr lang="en-US" sz="1100">
                <a:solidFill>
                  <a:srgbClr val="222222"/>
                </a:solidFill>
                <a:highlight>
                  <a:srgbClr val="FFFFFF"/>
                </a:highlight>
              </a:rPr>
              <a:t> - Information Resources whose loss of confidentiality, integrity, or availability could be expected to have a serious adverse effect on organizational operations, organizational assets, or individuals. Such an event could:</a:t>
            </a:r>
            <a:endParaRPr sz="1100">
              <a:solidFill>
                <a:srgbClr val="222222"/>
              </a:solidFill>
              <a:highlight>
                <a:srgbClr val="FFFFFF"/>
              </a:highlight>
            </a:endParaRPr>
          </a:p>
          <a:p>
            <a:pPr marL="457200" lvl="0" indent="0" algn="l" rtl="0">
              <a:spcBef>
                <a:spcPts val="0"/>
              </a:spcBef>
              <a:spcAft>
                <a:spcPts val="0"/>
              </a:spcAft>
              <a:buNone/>
            </a:pPr>
            <a:r>
              <a:rPr lang="en-US" sz="1000">
                <a:solidFill>
                  <a:srgbClr val="222222"/>
                </a:solidFill>
                <a:highlight>
                  <a:srgbClr val="FFFFFF"/>
                </a:highlight>
              </a:rPr>
              <a:t>- Cause a significant degradation in mission capability to an extent and duration that the organization is able to perform its primary functions, but the effectiveness of the functions is significantly reduced;</a:t>
            </a:r>
            <a:endParaRPr sz="1000">
              <a:solidFill>
                <a:srgbClr val="222222"/>
              </a:solidFill>
              <a:highlight>
                <a:srgbClr val="FFFFFF"/>
              </a:highlight>
            </a:endParaRPr>
          </a:p>
          <a:p>
            <a:pPr marL="457200" lvl="0" indent="0" algn="l" rtl="0">
              <a:spcBef>
                <a:spcPts val="0"/>
              </a:spcBef>
              <a:spcAft>
                <a:spcPts val="0"/>
              </a:spcAft>
              <a:buNone/>
            </a:pPr>
            <a:r>
              <a:rPr lang="en-US" sz="1000">
                <a:solidFill>
                  <a:srgbClr val="222222"/>
                </a:solidFill>
                <a:highlight>
                  <a:srgbClr val="FFFFFF"/>
                </a:highlight>
              </a:rPr>
              <a:t>- Result in significant damage to organizational assets;</a:t>
            </a:r>
            <a:endParaRPr sz="1000">
              <a:solidFill>
                <a:srgbClr val="222222"/>
              </a:solidFill>
              <a:highlight>
                <a:srgbClr val="FFFFFF"/>
              </a:highlight>
            </a:endParaRPr>
          </a:p>
          <a:p>
            <a:pPr marL="457200" lvl="0" indent="0" algn="l" rtl="0">
              <a:spcBef>
                <a:spcPts val="0"/>
              </a:spcBef>
              <a:spcAft>
                <a:spcPts val="0"/>
              </a:spcAft>
              <a:buNone/>
            </a:pPr>
            <a:r>
              <a:rPr lang="en-US" sz="1000">
                <a:solidFill>
                  <a:srgbClr val="222222"/>
                </a:solidFill>
                <a:highlight>
                  <a:srgbClr val="FFFFFF"/>
                </a:highlight>
              </a:rPr>
              <a:t>- Result in significant financial loss; or</a:t>
            </a:r>
            <a:endParaRPr sz="1000">
              <a:solidFill>
                <a:srgbClr val="222222"/>
              </a:solidFill>
              <a:highlight>
                <a:srgbClr val="FFFFFF"/>
              </a:highlight>
            </a:endParaRPr>
          </a:p>
          <a:p>
            <a:pPr marL="457200" lvl="0" indent="0" algn="l" rtl="0">
              <a:spcBef>
                <a:spcPts val="0"/>
              </a:spcBef>
              <a:spcAft>
                <a:spcPts val="0"/>
              </a:spcAft>
              <a:buNone/>
            </a:pPr>
            <a:r>
              <a:rPr lang="en-US" sz="1000">
                <a:solidFill>
                  <a:srgbClr val="222222"/>
                </a:solidFill>
                <a:highlight>
                  <a:srgbClr val="FFFFFF"/>
                </a:highlight>
              </a:rPr>
              <a:t>- Result in significant harm to individuals that does not involve loss of life or serious life threatening injuries.</a:t>
            </a:r>
            <a:endParaRPr sz="1000">
              <a:solidFill>
                <a:srgbClr val="222222"/>
              </a:solidFill>
              <a:highlight>
                <a:srgbClr val="FFFFFF"/>
              </a:highlight>
            </a:endParaRPr>
          </a:p>
          <a:p>
            <a:pPr marL="45720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US" sz="1100" b="1">
                <a:solidFill>
                  <a:srgbClr val="222222"/>
                </a:solidFill>
                <a:highlight>
                  <a:srgbClr val="FFFFFF"/>
                </a:highlight>
              </a:rPr>
              <a:t>Low Impact Information Resources</a:t>
            </a:r>
            <a:r>
              <a:rPr lang="en-US" sz="1100">
                <a:solidFill>
                  <a:srgbClr val="222222"/>
                </a:solidFill>
                <a:highlight>
                  <a:srgbClr val="FFFFFF"/>
                </a:highlight>
              </a:rPr>
              <a:t> - Information resources whose loss of confidentiality, integrity, or availability could be expected to have a limited adverse effect on organizational operations, organizational assets, or individuals. Such an event could:</a:t>
            </a:r>
            <a:endParaRPr sz="1100">
              <a:solidFill>
                <a:srgbClr val="222222"/>
              </a:solidFill>
              <a:highlight>
                <a:srgbClr val="FFFFFF"/>
              </a:highlight>
            </a:endParaRPr>
          </a:p>
          <a:p>
            <a:pPr marL="457200" lvl="0" indent="0" algn="l" rtl="0">
              <a:spcBef>
                <a:spcPts val="0"/>
              </a:spcBef>
              <a:spcAft>
                <a:spcPts val="0"/>
              </a:spcAft>
              <a:buNone/>
            </a:pPr>
            <a:r>
              <a:rPr lang="en-US" sz="1000">
                <a:solidFill>
                  <a:srgbClr val="222222"/>
                </a:solidFill>
                <a:highlight>
                  <a:srgbClr val="FFFFFF"/>
                </a:highlight>
              </a:rPr>
              <a:t>- Cause a degradation in mission capability to an extent and duration that the organization is able to perform its primary functions, but the effectiveness of the functions is noticeably reduced;</a:t>
            </a:r>
            <a:endParaRPr sz="1000">
              <a:solidFill>
                <a:srgbClr val="222222"/>
              </a:solidFill>
              <a:highlight>
                <a:srgbClr val="FFFFFF"/>
              </a:highlight>
            </a:endParaRPr>
          </a:p>
          <a:p>
            <a:pPr marL="457200" lvl="0" indent="0" algn="l" rtl="0">
              <a:spcBef>
                <a:spcPts val="0"/>
              </a:spcBef>
              <a:spcAft>
                <a:spcPts val="0"/>
              </a:spcAft>
              <a:buNone/>
            </a:pPr>
            <a:r>
              <a:rPr lang="en-US" sz="1000">
                <a:solidFill>
                  <a:srgbClr val="222222"/>
                </a:solidFill>
                <a:highlight>
                  <a:srgbClr val="FFFFFF"/>
                </a:highlight>
              </a:rPr>
              <a:t>- Result in minor damage to organizational assets;</a:t>
            </a:r>
            <a:endParaRPr sz="1000">
              <a:solidFill>
                <a:srgbClr val="222222"/>
              </a:solidFill>
              <a:highlight>
                <a:srgbClr val="FFFFFF"/>
              </a:highlight>
            </a:endParaRPr>
          </a:p>
          <a:p>
            <a:pPr marL="457200" lvl="0" indent="0" algn="l" rtl="0">
              <a:spcBef>
                <a:spcPts val="0"/>
              </a:spcBef>
              <a:spcAft>
                <a:spcPts val="0"/>
              </a:spcAft>
              <a:buNone/>
            </a:pPr>
            <a:r>
              <a:rPr lang="en-US" sz="1000">
                <a:solidFill>
                  <a:srgbClr val="222222"/>
                </a:solidFill>
                <a:highlight>
                  <a:srgbClr val="FFFFFF"/>
                </a:highlight>
              </a:rPr>
              <a:t>- Result in minor financial loss; or</a:t>
            </a:r>
            <a:endParaRPr sz="1000">
              <a:solidFill>
                <a:srgbClr val="222222"/>
              </a:solidFill>
              <a:highlight>
                <a:srgbClr val="FFFFFF"/>
              </a:highlight>
            </a:endParaRPr>
          </a:p>
          <a:p>
            <a:pPr marL="457200" lvl="0" indent="0" algn="l" rtl="0">
              <a:spcBef>
                <a:spcPts val="0"/>
              </a:spcBef>
              <a:spcAft>
                <a:spcPts val="0"/>
              </a:spcAft>
              <a:buNone/>
            </a:pPr>
            <a:r>
              <a:rPr lang="en-US" sz="1000">
                <a:solidFill>
                  <a:srgbClr val="222222"/>
                </a:solidFill>
                <a:highlight>
                  <a:srgbClr val="FFFFFF"/>
                </a:highlight>
              </a:rPr>
              <a:t>- Result in minor harm to individuals.</a:t>
            </a:r>
            <a:endParaRPr sz="15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descr="Banner containing web links to the Texas A&amp;M Security Classification Standard andInformation Resources impact documents" title="More information Banner"/>
          <p:cNvSpPr txBox="1"/>
          <p:nvPr/>
        </p:nvSpPr>
        <p:spPr>
          <a:xfrm>
            <a:off x="322050" y="896950"/>
            <a:ext cx="8499900" cy="1674900"/>
          </a:xfrm>
          <a:prstGeom prst="rect">
            <a:avLst/>
          </a:prstGeom>
          <a:solidFill>
            <a:srgbClr val="6FA8D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600" b="1" dirty="0">
                <a:solidFill>
                  <a:srgbClr val="FFFFFF"/>
                </a:solidFill>
                <a:latin typeface="Open Sans"/>
                <a:ea typeface="Open Sans"/>
                <a:cs typeface="Open Sans"/>
                <a:sym typeface="Open Sans"/>
              </a:rPr>
              <a:t>For More </a:t>
            </a:r>
            <a:r>
              <a:rPr lang="en-US" sz="1600" b="1" dirty="0">
                <a:solidFill>
                  <a:srgbClr val="FFFFFF"/>
                </a:solidFill>
                <a:latin typeface="Open Sans"/>
                <a:ea typeface="Open Sans"/>
                <a:cs typeface="Open Sans"/>
                <a:sym typeface="Open Sans"/>
              </a:rPr>
              <a:t>Information Review the </a:t>
            </a:r>
            <a:r>
              <a:rPr lang="en-US" sz="1600" b="1" dirty="0">
                <a:solidFill>
                  <a:srgbClr val="FFFFFF"/>
                </a:solidFill>
                <a:latin typeface="Open Sans"/>
                <a:ea typeface="Open Sans"/>
                <a:cs typeface="Open Sans"/>
                <a:sym typeface="Open Sans"/>
              </a:rPr>
              <a:t>full </a:t>
            </a:r>
            <a:r>
              <a:rPr lang="en-US" sz="1600" b="1" u="sng" dirty="0">
                <a:solidFill>
                  <a:schemeClr val="hlink"/>
                </a:solidFill>
                <a:latin typeface="Open Sans"/>
                <a:ea typeface="Open Sans"/>
                <a:cs typeface="Open Sans"/>
                <a:sym typeface="Open Sans"/>
                <a:hlinkClick r:id="rId3"/>
              </a:rPr>
              <a:t>Texas A&amp;M Data Classification Standard</a:t>
            </a:r>
            <a:endParaRPr sz="1600" b="1" dirty="0">
              <a:solidFill>
                <a:srgbClr val="FFFFFF"/>
              </a:solidFill>
              <a:latin typeface="Open Sans"/>
              <a:ea typeface="Open Sans"/>
              <a:cs typeface="Open Sans"/>
              <a:sym typeface="Open Sans"/>
            </a:endParaRPr>
          </a:p>
          <a:p>
            <a:pPr marL="0" lvl="0" indent="0" algn="ctr" rtl="0">
              <a:spcBef>
                <a:spcPts val="0"/>
              </a:spcBef>
              <a:spcAft>
                <a:spcPts val="0"/>
              </a:spcAft>
              <a:buNone/>
            </a:pPr>
            <a:endParaRPr sz="1600" b="1" dirty="0">
              <a:solidFill>
                <a:srgbClr val="FFFFFF"/>
              </a:solidFill>
              <a:latin typeface="Open Sans"/>
              <a:ea typeface="Open Sans"/>
              <a:cs typeface="Open Sans"/>
              <a:sym typeface="Open Sans"/>
            </a:endParaRPr>
          </a:p>
          <a:p>
            <a:pPr marL="0" lvl="0" indent="0" algn="ctr" rtl="0">
              <a:spcBef>
                <a:spcPts val="0"/>
              </a:spcBef>
              <a:spcAft>
                <a:spcPts val="0"/>
              </a:spcAft>
              <a:buNone/>
            </a:pPr>
            <a:r>
              <a:rPr lang="en-US" sz="1600" b="1" dirty="0">
                <a:solidFill>
                  <a:srgbClr val="FFFFFF"/>
                </a:solidFill>
                <a:latin typeface="Open Sans"/>
                <a:ea typeface="Open Sans"/>
                <a:cs typeface="Open Sans"/>
                <a:sym typeface="Open Sans"/>
              </a:rPr>
              <a:t>Information Resource </a:t>
            </a:r>
            <a:r>
              <a:rPr lang="en-US" sz="1600" b="1" dirty="0" smtClean="0">
                <a:solidFill>
                  <a:srgbClr val="FFFFFF"/>
                </a:solidFill>
                <a:latin typeface="Open Sans"/>
                <a:ea typeface="Open Sans"/>
                <a:cs typeface="Open Sans"/>
                <a:sym typeface="Open Sans"/>
              </a:rPr>
              <a:t>impact </a:t>
            </a:r>
            <a:r>
              <a:rPr lang="en-US" sz="1600" b="1" u="sng" dirty="0">
                <a:solidFill>
                  <a:schemeClr val="hlink"/>
                </a:solidFill>
                <a:latin typeface="Open Sans"/>
                <a:ea typeface="Open Sans"/>
                <a:cs typeface="Open Sans"/>
                <a:sym typeface="Open Sans"/>
                <a:hlinkClick r:id="rId4"/>
              </a:rPr>
              <a:t>Security of Electronic Information Resources</a:t>
            </a:r>
            <a:endParaRPr sz="1600" b="1" dirty="0">
              <a:solidFill>
                <a:srgbClr val="FFFFFF"/>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1"/>
          <p:cNvSpPr txBox="1">
            <a:spLocks noGrp="1"/>
          </p:cNvSpPr>
          <p:nvPr>
            <p:ph type="title"/>
          </p:nvPr>
        </p:nvSpPr>
        <p:spPr>
          <a:xfrm>
            <a:off x="620497" y="1567434"/>
            <a:ext cx="7772400" cy="58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a:t>DSA Pilot Group</a:t>
            </a:r>
            <a:endParaRPr/>
          </a:p>
          <a:p>
            <a:pPr marL="0" marR="0" lvl="0" indent="0" algn="ctr" rtl="0">
              <a:lnSpc>
                <a:spcPct val="100000"/>
              </a:lnSpc>
              <a:spcBef>
                <a:spcPts val="0"/>
              </a:spcBef>
              <a:spcAft>
                <a:spcPts val="0"/>
              </a:spcAft>
              <a:buClr>
                <a:srgbClr val="000000"/>
              </a:buClr>
              <a:buSzPts val="4000"/>
              <a:buFont typeface="Arial"/>
              <a:buNone/>
            </a:pPr>
            <a:endParaRPr sz="2400"/>
          </a:p>
          <a:p>
            <a:pPr marL="0" lvl="0" indent="0" algn="ctr" rtl="0">
              <a:spcBef>
                <a:spcPts val="0"/>
              </a:spcBef>
              <a:spcAft>
                <a:spcPts val="0"/>
              </a:spcAft>
              <a:buClr>
                <a:srgbClr val="3E0001"/>
              </a:buClr>
              <a:buSzPts val="4000"/>
              <a:buFont typeface="Open Sans"/>
              <a:buNone/>
            </a:pPr>
            <a:r>
              <a:rPr lang="en-US" b="0"/>
              <a:t>Cameron Baker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grpSp>
        <p:nvGrpSpPr>
          <p:cNvPr id="236" name="Google Shape;236;p42" title="Progression of DoIT Deployments. DoIT pilot group, followed by All of DoIT, followed by teh DSA Pilot Group, Followed by all of DSA."/>
          <p:cNvGrpSpPr/>
          <p:nvPr/>
        </p:nvGrpSpPr>
        <p:grpSpPr>
          <a:xfrm>
            <a:off x="4695750" y="1151413"/>
            <a:ext cx="4405475" cy="3513025"/>
            <a:chOff x="2350925" y="1185450"/>
            <a:chExt cx="4405475" cy="3513025"/>
          </a:xfrm>
        </p:grpSpPr>
        <p:pic>
          <p:nvPicPr>
            <p:cNvPr id="237" name="Google Shape;237;p42"/>
            <p:cNvPicPr preferRelativeResize="0"/>
            <p:nvPr/>
          </p:nvPicPr>
          <p:blipFill rotWithShape="1">
            <a:blip r:embed="rId3">
              <a:alphaModFix/>
            </a:blip>
            <a:srcRect r="50194" b="5517"/>
            <a:stretch/>
          </p:blipFill>
          <p:spPr>
            <a:xfrm>
              <a:off x="2350925" y="1185450"/>
              <a:ext cx="3384125" cy="3513025"/>
            </a:xfrm>
            <a:prstGeom prst="rect">
              <a:avLst/>
            </a:prstGeom>
            <a:noFill/>
            <a:ln>
              <a:noFill/>
            </a:ln>
          </p:spPr>
        </p:pic>
        <p:sp>
          <p:nvSpPr>
            <p:cNvPr id="238" name="Google Shape;238;p42"/>
            <p:cNvSpPr/>
            <p:nvPr/>
          </p:nvSpPr>
          <p:spPr>
            <a:xfrm>
              <a:off x="3225275" y="1286250"/>
              <a:ext cx="2509800" cy="605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2"/>
            <p:cNvSpPr/>
            <p:nvPr/>
          </p:nvSpPr>
          <p:spPr>
            <a:xfrm>
              <a:off x="4050025" y="2161425"/>
              <a:ext cx="1817400" cy="605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2"/>
            <p:cNvSpPr/>
            <p:nvPr/>
          </p:nvSpPr>
          <p:spPr>
            <a:xfrm>
              <a:off x="4891600" y="3036600"/>
              <a:ext cx="1864800" cy="605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42" descr="Callout box that states&#10;Purpose:&#10;To define and standardize a Pilot Group of users/devices across DSA to allow us to test a cross-section of DSA prior to releasing updates and patches to the entire Division.  &#10;Requirements:&#10;Members receive updates after DoIT but before the rest of the Division&#10;Members test updates and provide feedback to the DoIT Service Desk related to functionality issues and business impacts.&#10;" title="Callout box"/>
          <p:cNvSpPr/>
          <p:nvPr/>
        </p:nvSpPr>
        <p:spPr>
          <a:xfrm>
            <a:off x="412125" y="1249425"/>
            <a:ext cx="4159800" cy="3062100"/>
          </a:xfrm>
          <a:prstGeom prst="wedgeRoundRectCallout">
            <a:avLst>
              <a:gd name="adj1" fmla="val 96362"/>
              <a:gd name="adj2" fmla="val 30042"/>
              <a:gd name="adj3" fmla="val 0"/>
            </a:avLst>
          </a:prstGeom>
          <a:gradFill>
            <a:gsLst>
              <a:gs pos="0">
                <a:srgbClr val="CFE2F3"/>
              </a:gs>
              <a:gs pos="100000">
                <a:srgbClr val="FFFFFF"/>
              </a:gs>
              <a:gs pos="100000">
                <a:srgbClr val="737373"/>
              </a:gs>
            </a:gsLst>
            <a:lin ang="10800025"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US" b="1" dirty="0"/>
              <a:t>Purpose:</a:t>
            </a:r>
            <a:endParaRPr b="1" dirty="0"/>
          </a:p>
          <a:p>
            <a:pPr marL="0" lvl="0" indent="0" algn="l" rtl="0">
              <a:lnSpc>
                <a:spcPct val="100000"/>
              </a:lnSpc>
              <a:spcBef>
                <a:spcPts val="0"/>
              </a:spcBef>
              <a:spcAft>
                <a:spcPts val="0"/>
              </a:spcAft>
              <a:buNone/>
            </a:pPr>
            <a:r>
              <a:rPr lang="en-US" dirty="0"/>
              <a:t>To define and standardize a Pilot Group of users/devices across DSA to allow us to test a cross-section of DSA prior to releasing updates and patches to the entire Division.  </a:t>
            </a:r>
            <a:endParaRPr dirty="0"/>
          </a:p>
          <a:p>
            <a:pPr marL="0" lvl="0" indent="0" algn="l" rtl="0">
              <a:lnSpc>
                <a:spcPct val="100000"/>
              </a:lnSpc>
              <a:spcBef>
                <a:spcPts val="1000"/>
              </a:spcBef>
              <a:spcAft>
                <a:spcPts val="0"/>
              </a:spcAft>
              <a:buNone/>
            </a:pPr>
            <a:r>
              <a:rPr lang="en-US" b="1" dirty="0"/>
              <a:t>Requirements:</a:t>
            </a:r>
            <a:endParaRPr b="1" dirty="0"/>
          </a:p>
          <a:p>
            <a:pPr marL="457200" lvl="0" indent="-317500" algn="l" rtl="0">
              <a:lnSpc>
                <a:spcPct val="100000"/>
              </a:lnSpc>
              <a:spcBef>
                <a:spcPts val="0"/>
              </a:spcBef>
              <a:spcAft>
                <a:spcPts val="0"/>
              </a:spcAft>
              <a:buSzPts val="1400"/>
              <a:buChar char="●"/>
            </a:pPr>
            <a:r>
              <a:rPr lang="en-US" dirty="0"/>
              <a:t>Members receive updates after </a:t>
            </a:r>
            <a:r>
              <a:rPr lang="en-US" dirty="0" err="1"/>
              <a:t>DoIT</a:t>
            </a:r>
            <a:r>
              <a:rPr lang="en-US" dirty="0"/>
              <a:t> but before the rest of the Division</a:t>
            </a:r>
            <a:endParaRPr dirty="0"/>
          </a:p>
          <a:p>
            <a:pPr marL="457200" lvl="0" indent="-317500" algn="l" rtl="0">
              <a:lnSpc>
                <a:spcPct val="100000"/>
              </a:lnSpc>
              <a:spcBef>
                <a:spcPts val="0"/>
              </a:spcBef>
              <a:spcAft>
                <a:spcPts val="0"/>
              </a:spcAft>
              <a:buSzPts val="1400"/>
              <a:buChar char="●"/>
            </a:pPr>
            <a:r>
              <a:rPr lang="en-US" dirty="0"/>
              <a:t>Members test updates and provide feedback to the </a:t>
            </a:r>
            <a:r>
              <a:rPr lang="en-US" dirty="0" err="1"/>
              <a:t>DoIT</a:t>
            </a:r>
            <a:r>
              <a:rPr lang="en-US" dirty="0"/>
              <a:t> Service Desk related to functionality issues and business impacts.</a:t>
            </a:r>
            <a:endParaRPr dirty="0"/>
          </a:p>
        </p:txBody>
      </p:sp>
      <p:sp>
        <p:nvSpPr>
          <p:cNvPr id="242" name="Google Shape;242;p42"/>
          <p:cNvSpPr txBox="1">
            <a:spLocks noGrp="1"/>
          </p:cNvSpPr>
          <p:nvPr>
            <p:ph type="title"/>
          </p:nvPr>
        </p:nvSpPr>
        <p:spPr>
          <a:xfrm>
            <a:off x="241143" y="376654"/>
            <a:ext cx="8445600" cy="457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E0001"/>
              </a:buClr>
              <a:buSzPts val="3200"/>
              <a:buFont typeface="Open Sans"/>
              <a:buNone/>
            </a:pPr>
            <a:r>
              <a:rPr lang="en-US"/>
              <a:t>DSA Pilot Group</a:t>
            </a:r>
            <a:endParaRPr/>
          </a:p>
        </p:txBody>
      </p:sp>
      <p:sp>
        <p:nvSpPr>
          <p:cNvPr id="243" name="Google Shape;243;p42"/>
          <p:cNvSpPr txBox="1"/>
          <p:nvPr/>
        </p:nvSpPr>
        <p:spPr>
          <a:xfrm>
            <a:off x="6052900" y="1519375"/>
            <a:ext cx="2804400"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Open Sans"/>
                <a:ea typeface="Open Sans"/>
                <a:cs typeface="Open Sans"/>
                <a:sym typeface="Open Sans"/>
              </a:rPr>
              <a:t>Deployment/Upgrade Path</a:t>
            </a:r>
            <a:endParaRPr b="1">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3"/>
          <p:cNvSpPr txBox="1">
            <a:spLocks noGrp="1"/>
          </p:cNvSpPr>
          <p:nvPr>
            <p:ph type="title"/>
          </p:nvPr>
        </p:nvSpPr>
        <p:spPr>
          <a:xfrm>
            <a:off x="620497" y="1567434"/>
            <a:ext cx="7772400" cy="58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a:t>This month in DoIT</a:t>
            </a:r>
            <a:endParaRPr/>
          </a:p>
          <a:p>
            <a:pPr marL="0" lvl="0" indent="0" algn="ctr" rtl="0">
              <a:spcBef>
                <a:spcPts val="0"/>
              </a:spcBef>
              <a:spcAft>
                <a:spcPts val="0"/>
              </a:spcAft>
              <a:buClr>
                <a:srgbClr val="3E0001"/>
              </a:buClr>
              <a:buSzPts val="4000"/>
              <a:buFont typeface="Open Sans"/>
              <a:buNone/>
            </a:pPr>
            <a:endParaRPr/>
          </a:p>
          <a:p>
            <a:pPr marL="0" lvl="0" indent="0" algn="ctr" rtl="0">
              <a:spcBef>
                <a:spcPts val="0"/>
              </a:spcBef>
              <a:spcAft>
                <a:spcPts val="0"/>
              </a:spcAft>
              <a:buClr>
                <a:srgbClr val="3E0001"/>
              </a:buClr>
              <a:buSzPts val="4000"/>
              <a:buFont typeface="Open Sans"/>
              <a:buNone/>
            </a:pPr>
            <a:r>
              <a:rPr lang="en-US" b="0"/>
              <a:t>Carl Ivey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620497" y="1567434"/>
            <a:ext cx="7772400" cy="58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a:t>Encrypted Email</a:t>
            </a:r>
            <a:endParaRPr/>
          </a:p>
          <a:p>
            <a:pPr marL="0" marR="0" lvl="0" indent="0" algn="ctr" rtl="0">
              <a:lnSpc>
                <a:spcPct val="100000"/>
              </a:lnSpc>
              <a:spcBef>
                <a:spcPts val="0"/>
              </a:spcBef>
              <a:spcAft>
                <a:spcPts val="0"/>
              </a:spcAft>
              <a:buClr>
                <a:srgbClr val="000000"/>
              </a:buClr>
              <a:buSzPts val="4000"/>
              <a:buFont typeface="Arial"/>
              <a:buNone/>
            </a:pPr>
            <a:endParaRPr sz="2400"/>
          </a:p>
          <a:p>
            <a:pPr marL="0" lvl="0" indent="0" algn="ctr" rtl="0">
              <a:spcBef>
                <a:spcPts val="0"/>
              </a:spcBef>
              <a:spcAft>
                <a:spcPts val="0"/>
              </a:spcAft>
              <a:buClr>
                <a:srgbClr val="3E0001"/>
              </a:buClr>
              <a:buSzPts val="4000"/>
              <a:buFont typeface="Open Sans"/>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4"/>
          <p:cNvSpPr txBox="1">
            <a:spLocks noGrp="1"/>
          </p:cNvSpPr>
          <p:nvPr>
            <p:ph type="title"/>
          </p:nvPr>
        </p:nvSpPr>
        <p:spPr>
          <a:xfrm>
            <a:off x="241143" y="376654"/>
            <a:ext cx="8445600" cy="457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E0001"/>
              </a:buClr>
              <a:buSzPts val="3200"/>
              <a:buFont typeface="Open Sans"/>
              <a:buNone/>
            </a:pPr>
            <a:r>
              <a:rPr lang="en-US"/>
              <a:t>This Month in DoIT</a:t>
            </a:r>
            <a:endParaRPr/>
          </a:p>
        </p:txBody>
      </p:sp>
      <p:sp>
        <p:nvSpPr>
          <p:cNvPr id="254" name="Google Shape;254;p44"/>
          <p:cNvSpPr txBox="1">
            <a:spLocks noGrp="1"/>
          </p:cNvSpPr>
          <p:nvPr>
            <p:ph type="body" idx="1"/>
          </p:nvPr>
        </p:nvSpPr>
        <p:spPr>
          <a:xfrm>
            <a:off x="241150" y="1159650"/>
            <a:ext cx="8626500" cy="36219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Font typeface="Calibri"/>
              <a:buChar char="•"/>
            </a:pPr>
            <a:r>
              <a:rPr lang="en-US" sz="2400">
                <a:latin typeface="Calibri"/>
                <a:ea typeface="Calibri"/>
                <a:cs typeface="Calibri"/>
                <a:sym typeface="Calibri"/>
              </a:rPr>
              <a:t>Hiring Update: </a:t>
            </a:r>
            <a:r>
              <a:rPr lang="en-US" sz="2300">
                <a:latin typeface="Calibri"/>
                <a:ea typeface="Calibri"/>
                <a:cs typeface="Calibri"/>
                <a:sym typeface="Calibri"/>
              </a:rPr>
              <a:t>Director, IT Policy, SAII, EUSSII, IT Pro I, Admin, PMII</a:t>
            </a:r>
            <a:endParaRPr sz="2300">
              <a:latin typeface="Calibri"/>
              <a:ea typeface="Calibri"/>
              <a:cs typeface="Calibri"/>
              <a:sym typeface="Calibri"/>
            </a:endParaRPr>
          </a:p>
          <a:p>
            <a:pPr marL="457200" lvl="0" indent="-381000" algn="l" rtl="0">
              <a:lnSpc>
                <a:spcPct val="100000"/>
              </a:lnSpc>
              <a:spcBef>
                <a:spcPts val="0"/>
              </a:spcBef>
              <a:spcAft>
                <a:spcPts val="0"/>
              </a:spcAft>
              <a:buSzPts val="2400"/>
              <a:buFont typeface="Calibri"/>
              <a:buChar char="•"/>
            </a:pPr>
            <a:r>
              <a:rPr lang="en-US" sz="2400">
                <a:latin typeface="Calibri"/>
                <a:ea typeface="Calibri"/>
                <a:cs typeface="Calibri"/>
                <a:sym typeface="Calibri"/>
              </a:rPr>
              <a:t>Chrome “Save As” Issue Resolved</a:t>
            </a:r>
            <a:endParaRPr sz="2400">
              <a:latin typeface="Calibri"/>
              <a:ea typeface="Calibri"/>
              <a:cs typeface="Calibri"/>
              <a:sym typeface="Calibri"/>
            </a:endParaRPr>
          </a:p>
          <a:p>
            <a:pPr marL="457200" lvl="0" indent="-381000" algn="l" rtl="0">
              <a:lnSpc>
                <a:spcPct val="100000"/>
              </a:lnSpc>
              <a:spcBef>
                <a:spcPts val="0"/>
              </a:spcBef>
              <a:spcAft>
                <a:spcPts val="0"/>
              </a:spcAft>
              <a:buSzPts val="2400"/>
              <a:buFont typeface="Calibri"/>
              <a:buChar char="•"/>
            </a:pPr>
            <a:r>
              <a:rPr lang="en-US" sz="2400">
                <a:latin typeface="Calibri"/>
                <a:ea typeface="Calibri"/>
                <a:cs typeface="Calibri"/>
                <a:sym typeface="Calibri"/>
              </a:rPr>
              <a:t>PITO has enabled SSO with Trello</a:t>
            </a:r>
            <a:endParaRPr sz="2400">
              <a:latin typeface="Calibri"/>
              <a:ea typeface="Calibri"/>
              <a:cs typeface="Calibri"/>
              <a:sym typeface="Calibri"/>
            </a:endParaRPr>
          </a:p>
          <a:p>
            <a:pPr marL="457200" lvl="0" indent="-381000" algn="l" rtl="0">
              <a:lnSpc>
                <a:spcPct val="100000"/>
              </a:lnSpc>
              <a:spcBef>
                <a:spcPts val="0"/>
              </a:spcBef>
              <a:spcAft>
                <a:spcPts val="0"/>
              </a:spcAft>
              <a:buSzPts val="2400"/>
              <a:buFont typeface="Calibri"/>
              <a:buChar char="•"/>
            </a:pPr>
            <a:r>
              <a:rPr lang="en-US" sz="2400">
                <a:latin typeface="Calibri"/>
                <a:ea typeface="Calibri"/>
                <a:cs typeface="Calibri"/>
                <a:sym typeface="Calibri"/>
              </a:rPr>
              <a:t>*FREE* Quickbase </a:t>
            </a:r>
            <a:r>
              <a:rPr lang="en-US" sz="2400" u="sng">
                <a:solidFill>
                  <a:schemeClr val="hlink"/>
                </a:solidFill>
                <a:latin typeface="Calibri"/>
                <a:ea typeface="Calibri"/>
                <a:cs typeface="Calibri"/>
                <a:sym typeface="Calibri"/>
                <a:hlinkClick r:id="rId3"/>
              </a:rPr>
              <a:t>Empower Conference</a:t>
            </a:r>
            <a:r>
              <a:rPr lang="en-US" sz="2400">
                <a:latin typeface="Calibri"/>
                <a:ea typeface="Calibri"/>
                <a:cs typeface="Calibri"/>
                <a:sym typeface="Calibri"/>
              </a:rPr>
              <a:t> moving online in June</a:t>
            </a:r>
            <a:endParaRPr sz="2400">
              <a:latin typeface="Calibri"/>
              <a:ea typeface="Calibri"/>
              <a:cs typeface="Calibri"/>
              <a:sym typeface="Calibri"/>
            </a:endParaRPr>
          </a:p>
          <a:p>
            <a:pPr marL="457200" lvl="0" indent="-381000" algn="l" rtl="0">
              <a:lnSpc>
                <a:spcPct val="100000"/>
              </a:lnSpc>
              <a:spcBef>
                <a:spcPts val="0"/>
              </a:spcBef>
              <a:spcAft>
                <a:spcPts val="0"/>
              </a:spcAft>
              <a:buSzPts val="2400"/>
              <a:buFont typeface="Calibri"/>
              <a:buChar char="•"/>
            </a:pPr>
            <a:r>
              <a:rPr lang="en-US" sz="2400">
                <a:latin typeface="Calibri"/>
                <a:ea typeface="Calibri"/>
                <a:cs typeface="Calibri"/>
                <a:sym typeface="Calibri"/>
              </a:rPr>
              <a:t>Russell meeting with IT Accessibility bi-weekly on VPAT updates</a:t>
            </a:r>
            <a:endParaRPr sz="2400">
              <a:latin typeface="Calibri"/>
              <a:ea typeface="Calibri"/>
              <a:cs typeface="Calibri"/>
              <a:sym typeface="Calibri"/>
            </a:endParaRPr>
          </a:p>
          <a:p>
            <a:pPr marL="457200" lvl="0" indent="-381000" algn="l" rtl="0">
              <a:lnSpc>
                <a:spcPct val="100000"/>
              </a:lnSpc>
              <a:spcBef>
                <a:spcPts val="0"/>
              </a:spcBef>
              <a:spcAft>
                <a:spcPts val="0"/>
              </a:spcAft>
              <a:buSzPts val="2400"/>
              <a:buFont typeface="Calibri"/>
              <a:buChar char="•"/>
            </a:pPr>
            <a:r>
              <a:rPr lang="en-US" sz="2400">
                <a:latin typeface="Calibri"/>
                <a:ea typeface="Calibri"/>
                <a:cs typeface="Calibri"/>
                <a:sym typeface="Calibri"/>
              </a:rPr>
              <a:t>TAMU Exchange email migrating to Microsoft 365</a:t>
            </a:r>
            <a:endParaRPr sz="2400">
              <a:latin typeface="Calibri"/>
              <a:ea typeface="Calibri"/>
              <a:cs typeface="Calibri"/>
              <a:sym typeface="Calibri"/>
            </a:endParaRPr>
          </a:p>
          <a:p>
            <a:pPr marL="457200" lvl="0" indent="-381000" algn="l" rtl="0">
              <a:lnSpc>
                <a:spcPct val="100000"/>
              </a:lnSpc>
              <a:spcBef>
                <a:spcPts val="0"/>
              </a:spcBef>
              <a:spcAft>
                <a:spcPts val="0"/>
              </a:spcAft>
              <a:buSzPts val="2400"/>
              <a:buFont typeface="Calibri"/>
              <a:buChar char="•"/>
            </a:pPr>
            <a:r>
              <a:rPr lang="en-US" sz="2400">
                <a:latin typeface="Calibri"/>
                <a:ea typeface="Calibri"/>
                <a:cs typeface="Calibri"/>
                <a:sym typeface="Calibri"/>
              </a:rPr>
              <a:t>DoIT currently project planning for future Microsoft 365 update</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ServiceDesk closely tracking PC shipping/planning deployments</a:t>
            </a:r>
            <a:endParaRPr sz="24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5"/>
          <p:cNvSpPr/>
          <p:nvPr/>
        </p:nvSpPr>
        <p:spPr>
          <a:xfrm>
            <a:off x="5051125" y="1443925"/>
            <a:ext cx="345300" cy="19659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5"/>
          <p:cNvSpPr/>
          <p:nvPr/>
        </p:nvSpPr>
        <p:spPr>
          <a:xfrm>
            <a:off x="7363850" y="1452354"/>
            <a:ext cx="914700" cy="19659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5"/>
          <p:cNvSpPr txBox="1">
            <a:spLocks noGrp="1"/>
          </p:cNvSpPr>
          <p:nvPr>
            <p:ph type="title"/>
          </p:nvPr>
        </p:nvSpPr>
        <p:spPr>
          <a:xfrm>
            <a:off x="241143" y="376654"/>
            <a:ext cx="8445600" cy="457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E0001"/>
              </a:buClr>
              <a:buSzPts val="3200"/>
              <a:buFont typeface="Open Sans"/>
              <a:buNone/>
            </a:pPr>
            <a:r>
              <a:rPr lang="en-US"/>
              <a:t>Pre-COVID 19 PC Deployments Schedule</a:t>
            </a:r>
            <a:endParaRPr/>
          </a:p>
        </p:txBody>
      </p:sp>
      <p:graphicFrame>
        <p:nvGraphicFramePr>
          <p:cNvPr id="262" name="Google Shape;262;p45" descr="UART, 15 PCS in March&#10;DR April&#10;ODSL 120 PCs in May&#10;SHS 60 PCs in June/July&#10;DRL 35 PCs in Jul Aug" title="PC Deployment timeline schedule"/>
          <p:cNvGraphicFramePr/>
          <p:nvPr>
            <p:extLst>
              <p:ext uri="{D42A27DB-BD31-4B8C-83A1-F6EECF244321}">
                <p14:modId xmlns:p14="http://schemas.microsoft.com/office/powerpoint/2010/main" val="74874975"/>
              </p:ext>
            </p:extLst>
          </p:nvPr>
        </p:nvGraphicFramePr>
        <p:xfrm>
          <a:off x="334875" y="1047750"/>
          <a:ext cx="8549975" cy="2377260"/>
        </p:xfrm>
        <a:graphic>
          <a:graphicData uri="http://schemas.openxmlformats.org/drawingml/2006/table">
            <a:tbl>
              <a:tblPr>
                <a:noFill/>
                <a:tableStyleId>{A6A27799-D8BC-4DFA-BBBC-9D3D053B80D5}</a:tableStyleId>
              </a:tblPr>
              <a:tblGrid>
                <a:gridCol w="1690675">
                  <a:extLst>
                    <a:ext uri="{9D8B030D-6E8A-4147-A177-3AD203B41FA5}">
                      <a16:colId xmlns:a16="http://schemas.microsoft.com/office/drawing/2014/main" val="20000"/>
                    </a:ext>
                  </a:extLst>
                </a:gridCol>
                <a:gridCol w="979900">
                  <a:extLst>
                    <a:ext uri="{9D8B030D-6E8A-4147-A177-3AD203B41FA5}">
                      <a16:colId xmlns:a16="http://schemas.microsoft.com/office/drawing/2014/main" val="20001"/>
                    </a:ext>
                  </a:extLst>
                </a:gridCol>
                <a:gridCol w="979900">
                  <a:extLst>
                    <a:ext uri="{9D8B030D-6E8A-4147-A177-3AD203B41FA5}">
                      <a16:colId xmlns:a16="http://schemas.microsoft.com/office/drawing/2014/main" val="20002"/>
                    </a:ext>
                  </a:extLst>
                </a:gridCol>
                <a:gridCol w="979900">
                  <a:extLst>
                    <a:ext uri="{9D8B030D-6E8A-4147-A177-3AD203B41FA5}">
                      <a16:colId xmlns:a16="http://schemas.microsoft.com/office/drawing/2014/main" val="20003"/>
                    </a:ext>
                  </a:extLst>
                </a:gridCol>
                <a:gridCol w="979900">
                  <a:extLst>
                    <a:ext uri="{9D8B030D-6E8A-4147-A177-3AD203B41FA5}">
                      <a16:colId xmlns:a16="http://schemas.microsoft.com/office/drawing/2014/main" val="20004"/>
                    </a:ext>
                  </a:extLst>
                </a:gridCol>
                <a:gridCol w="979900">
                  <a:extLst>
                    <a:ext uri="{9D8B030D-6E8A-4147-A177-3AD203B41FA5}">
                      <a16:colId xmlns:a16="http://schemas.microsoft.com/office/drawing/2014/main" val="20005"/>
                    </a:ext>
                  </a:extLst>
                </a:gridCol>
                <a:gridCol w="979900">
                  <a:extLst>
                    <a:ext uri="{9D8B030D-6E8A-4147-A177-3AD203B41FA5}">
                      <a16:colId xmlns:a16="http://schemas.microsoft.com/office/drawing/2014/main" val="20006"/>
                    </a:ext>
                  </a:extLst>
                </a:gridCol>
                <a:gridCol w="979900">
                  <a:extLst>
                    <a:ext uri="{9D8B030D-6E8A-4147-A177-3AD203B41FA5}">
                      <a16:colId xmlns:a16="http://schemas.microsoft.com/office/drawing/2014/main" val="20007"/>
                    </a:ext>
                  </a:extLst>
                </a:gridCol>
              </a:tblGrid>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US" b="1"/>
                        <a:t>Mar</a:t>
                      </a:r>
                      <a:endParaRPr b="1"/>
                    </a:p>
                  </a:txBody>
                  <a:tcPr marL="91425" marR="91425" marT="91425" marB="91425"/>
                </a:tc>
                <a:tc>
                  <a:txBody>
                    <a:bodyPr/>
                    <a:lstStyle/>
                    <a:p>
                      <a:pPr marL="0" lvl="0" indent="0" algn="ctr" rtl="0">
                        <a:spcBef>
                          <a:spcPts val="0"/>
                        </a:spcBef>
                        <a:spcAft>
                          <a:spcPts val="0"/>
                        </a:spcAft>
                        <a:buNone/>
                      </a:pPr>
                      <a:r>
                        <a:rPr lang="en-US" b="1"/>
                        <a:t>Apr</a:t>
                      </a:r>
                      <a:endParaRPr b="1"/>
                    </a:p>
                  </a:txBody>
                  <a:tcPr marL="91425" marR="91425" marT="91425" marB="91425"/>
                </a:tc>
                <a:tc>
                  <a:txBody>
                    <a:bodyPr/>
                    <a:lstStyle/>
                    <a:p>
                      <a:pPr marL="0" lvl="0" indent="0" algn="ctr" rtl="0">
                        <a:spcBef>
                          <a:spcPts val="0"/>
                        </a:spcBef>
                        <a:spcAft>
                          <a:spcPts val="0"/>
                        </a:spcAft>
                        <a:buNone/>
                      </a:pPr>
                      <a:r>
                        <a:rPr lang="en-US" b="1"/>
                        <a:t>May</a:t>
                      </a:r>
                      <a:endParaRPr b="1"/>
                    </a:p>
                  </a:txBody>
                  <a:tcPr marL="91425" marR="91425" marT="91425" marB="91425"/>
                </a:tc>
                <a:tc>
                  <a:txBody>
                    <a:bodyPr/>
                    <a:lstStyle/>
                    <a:p>
                      <a:pPr marL="0" lvl="0" indent="0" algn="ctr" rtl="0">
                        <a:spcBef>
                          <a:spcPts val="0"/>
                        </a:spcBef>
                        <a:spcAft>
                          <a:spcPts val="0"/>
                        </a:spcAft>
                        <a:buNone/>
                      </a:pPr>
                      <a:r>
                        <a:rPr lang="en-US" b="1"/>
                        <a:t>Jun</a:t>
                      </a:r>
                      <a:endParaRPr b="1"/>
                    </a:p>
                  </a:txBody>
                  <a:tcPr marL="91425" marR="91425" marT="91425" marB="91425"/>
                </a:tc>
                <a:tc>
                  <a:txBody>
                    <a:bodyPr/>
                    <a:lstStyle/>
                    <a:p>
                      <a:pPr marL="0" lvl="0" indent="0" algn="ctr" rtl="0">
                        <a:spcBef>
                          <a:spcPts val="0"/>
                        </a:spcBef>
                        <a:spcAft>
                          <a:spcPts val="0"/>
                        </a:spcAft>
                        <a:buNone/>
                      </a:pPr>
                      <a:r>
                        <a:rPr lang="en-US" b="1"/>
                        <a:t>Jul</a:t>
                      </a:r>
                      <a:endParaRPr b="1"/>
                    </a:p>
                  </a:txBody>
                  <a:tcPr marL="91425" marR="91425" marT="91425" marB="91425"/>
                </a:tc>
                <a:tc>
                  <a:txBody>
                    <a:bodyPr/>
                    <a:lstStyle/>
                    <a:p>
                      <a:pPr marL="0" lvl="0" indent="0" algn="ctr" rtl="0">
                        <a:spcBef>
                          <a:spcPts val="0"/>
                        </a:spcBef>
                        <a:spcAft>
                          <a:spcPts val="0"/>
                        </a:spcAft>
                        <a:buNone/>
                      </a:pPr>
                      <a:r>
                        <a:rPr lang="en-US" b="1"/>
                        <a:t>Aug</a:t>
                      </a:r>
                      <a:endParaRPr b="1"/>
                    </a:p>
                  </a:txBody>
                  <a:tcPr marL="91425" marR="91425" marT="91425" marB="91425"/>
                </a:tc>
                <a:tc>
                  <a:txBody>
                    <a:bodyPr/>
                    <a:lstStyle/>
                    <a:p>
                      <a:pPr marL="0" lvl="0" indent="0" algn="ctr" rtl="0">
                        <a:spcBef>
                          <a:spcPts val="0"/>
                        </a:spcBef>
                        <a:spcAft>
                          <a:spcPts val="0"/>
                        </a:spcAft>
                        <a:buNone/>
                      </a:pPr>
                      <a:r>
                        <a:rPr lang="en-US" b="1"/>
                        <a:t>Sep</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UART  (~15)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US"/>
                        <a:t>DR      (XXX)</a:t>
                      </a: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t>ODSL  (~120) </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t>SHS    (~60)</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US"/>
                        <a:t>DRL    (~35)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5"/>
                  </a:ext>
                </a:extLst>
              </a:tr>
            </a:tbl>
          </a:graphicData>
        </a:graphic>
      </p:graphicFrame>
      <p:sp>
        <p:nvSpPr>
          <p:cNvPr id="263" name="Google Shape;263;p45"/>
          <p:cNvSpPr txBox="1"/>
          <p:nvPr/>
        </p:nvSpPr>
        <p:spPr>
          <a:xfrm>
            <a:off x="344675" y="3570800"/>
            <a:ext cx="8550000" cy="11430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Open Sans"/>
              <a:buChar char="●"/>
            </a:pPr>
            <a:r>
              <a:rPr lang="en-US" sz="2000">
                <a:latin typeface="Open Sans"/>
                <a:ea typeface="Open Sans"/>
                <a:cs typeface="Open Sans"/>
                <a:sym typeface="Open Sans"/>
              </a:rPr>
              <a:t>Corps, DMS expected to complete PC refresh this FY</a:t>
            </a:r>
            <a:endParaRPr sz="2000">
              <a:latin typeface="Open Sans"/>
              <a:ea typeface="Open Sans"/>
              <a:cs typeface="Open Sans"/>
              <a:sym typeface="Open Sans"/>
            </a:endParaRPr>
          </a:p>
          <a:p>
            <a:pPr marL="457200" lvl="0" indent="-355600" algn="l" rtl="0">
              <a:spcBef>
                <a:spcPts val="0"/>
              </a:spcBef>
              <a:spcAft>
                <a:spcPts val="0"/>
              </a:spcAft>
              <a:buSzPts val="2000"/>
              <a:buFont typeface="Open Sans"/>
              <a:buChar char="●"/>
            </a:pPr>
            <a:r>
              <a:rPr lang="en-US" sz="2000">
                <a:latin typeface="Open Sans"/>
                <a:ea typeface="Open Sans"/>
                <a:cs typeface="Open Sans"/>
                <a:sym typeface="Open Sans"/>
              </a:rPr>
              <a:t>No PC Deployments June 1-15 and Aug 15-Sep 15</a:t>
            </a:r>
            <a:endParaRPr sz="2000">
              <a:latin typeface="Open Sans"/>
              <a:ea typeface="Open Sans"/>
              <a:cs typeface="Open Sans"/>
              <a:sym typeface="Open Sans"/>
            </a:endParaRPr>
          </a:p>
        </p:txBody>
      </p:sp>
      <p:sp>
        <p:nvSpPr>
          <p:cNvPr id="264" name="Google Shape;264;p45"/>
          <p:cNvSpPr/>
          <p:nvPr/>
        </p:nvSpPr>
        <p:spPr>
          <a:xfrm>
            <a:off x="2134800" y="1511725"/>
            <a:ext cx="966600" cy="235200"/>
          </a:xfrm>
          <a:prstGeom prst="round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5"/>
          <p:cNvSpPr/>
          <p:nvPr/>
        </p:nvSpPr>
        <p:spPr>
          <a:xfrm>
            <a:off x="3101400" y="1924675"/>
            <a:ext cx="966600" cy="235200"/>
          </a:xfrm>
          <a:prstGeom prst="round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5"/>
          <p:cNvSpPr/>
          <p:nvPr/>
        </p:nvSpPr>
        <p:spPr>
          <a:xfrm>
            <a:off x="4068000" y="2336550"/>
            <a:ext cx="966600" cy="235200"/>
          </a:xfrm>
          <a:prstGeom prst="round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5"/>
          <p:cNvSpPr/>
          <p:nvPr/>
        </p:nvSpPr>
        <p:spPr>
          <a:xfrm>
            <a:off x="5430650" y="2715875"/>
            <a:ext cx="966600" cy="235200"/>
          </a:xfrm>
          <a:prstGeom prst="round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5"/>
          <p:cNvSpPr/>
          <p:nvPr/>
        </p:nvSpPr>
        <p:spPr>
          <a:xfrm>
            <a:off x="6397250" y="3112000"/>
            <a:ext cx="966600" cy="235200"/>
          </a:xfrm>
          <a:prstGeom prst="round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6"/>
          <p:cNvSpPr txBox="1">
            <a:spLocks noGrp="1"/>
          </p:cNvSpPr>
          <p:nvPr>
            <p:ph type="title"/>
          </p:nvPr>
        </p:nvSpPr>
        <p:spPr>
          <a:xfrm>
            <a:off x="241143" y="376654"/>
            <a:ext cx="8445600" cy="457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E0001"/>
              </a:buClr>
              <a:buSzPts val="3200"/>
              <a:buFont typeface="Open Sans"/>
              <a:buNone/>
            </a:pPr>
            <a:r>
              <a:rPr lang="en-US"/>
              <a:t>Post-COVID 19 PC Deployment Planning</a:t>
            </a:r>
            <a:endParaRPr/>
          </a:p>
        </p:txBody>
      </p:sp>
      <p:sp>
        <p:nvSpPr>
          <p:cNvPr id="274" name="Google Shape;274;p46"/>
          <p:cNvSpPr txBox="1"/>
          <p:nvPr/>
        </p:nvSpPr>
        <p:spPr>
          <a:xfrm>
            <a:off x="344675" y="1038100"/>
            <a:ext cx="8550000" cy="36756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Communicating with vendors to obtain updated delivery dates</a:t>
            </a:r>
            <a:endParaRPr sz="2400">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Coordinating with departments for new deployment dates</a:t>
            </a:r>
            <a:endParaRPr sz="2400">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Wanting to resume deployments during minimal staffing times</a:t>
            </a:r>
            <a:endParaRPr sz="2400">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7"/>
          <p:cNvSpPr txBox="1">
            <a:spLocks noGrp="1"/>
          </p:cNvSpPr>
          <p:nvPr>
            <p:ph type="title"/>
          </p:nvPr>
        </p:nvSpPr>
        <p:spPr>
          <a:xfrm>
            <a:off x="620497" y="1567434"/>
            <a:ext cx="7772400" cy="58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a:t>Department Q&amp;A</a:t>
            </a:r>
            <a:endParaRPr/>
          </a:p>
          <a:p>
            <a:pPr marL="0" lvl="0" indent="0" algn="ctr" rtl="0">
              <a:spcBef>
                <a:spcPts val="0"/>
              </a:spcBef>
              <a:spcAft>
                <a:spcPts val="0"/>
              </a:spcAft>
              <a:buClr>
                <a:srgbClr val="3E0001"/>
              </a:buClr>
              <a:buSzPts val="4000"/>
              <a:buFont typeface="Open Sans"/>
              <a:buNone/>
            </a:pPr>
            <a:endParaRPr/>
          </a:p>
          <a:p>
            <a:pPr marL="0" lvl="0" indent="0" algn="ctr" rtl="0">
              <a:spcBef>
                <a:spcPts val="0"/>
              </a:spcBef>
              <a:spcAft>
                <a:spcPts val="0"/>
              </a:spcAft>
              <a:buClr>
                <a:srgbClr val="3E0001"/>
              </a:buClr>
              <a:buSzPts val="4000"/>
              <a:buFont typeface="Open Sans"/>
              <a:buNone/>
            </a:pPr>
            <a:r>
              <a:rPr lang="en-US" b="0"/>
              <a:t>Carl Ivey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241143" y="376654"/>
            <a:ext cx="8445600" cy="457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E0001"/>
              </a:buClr>
              <a:buSzPts val="3200"/>
              <a:buFont typeface="Open Sans"/>
              <a:buNone/>
            </a:pPr>
            <a:r>
              <a:rPr lang="en-US"/>
              <a:t>Tech Tip: Encrypted Email</a:t>
            </a:r>
            <a:endParaRPr/>
          </a:p>
        </p:txBody>
      </p:sp>
      <p:sp>
        <p:nvSpPr>
          <p:cNvPr id="84" name="Google Shape;84;p18"/>
          <p:cNvSpPr txBox="1">
            <a:spLocks noGrp="1"/>
          </p:cNvSpPr>
          <p:nvPr>
            <p:ph type="body" idx="1"/>
          </p:nvPr>
        </p:nvSpPr>
        <p:spPr>
          <a:xfrm>
            <a:off x="241150" y="1142100"/>
            <a:ext cx="8795100" cy="3555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a:solidFill>
                  <a:srgbClr val="2F3E3E"/>
                </a:solidFill>
                <a:highlight>
                  <a:srgbClr val="FFFFFF"/>
                </a:highlight>
              </a:rPr>
              <a:t>Email that contains sensitive or confidential information should be encrypted to prevent potential data exposure. </a:t>
            </a:r>
            <a:endParaRPr sz="2000">
              <a:solidFill>
                <a:srgbClr val="2F3E3E"/>
              </a:solidFill>
              <a:highlight>
                <a:srgbClr val="FFFFFF"/>
              </a:highlight>
            </a:endParaRPr>
          </a:p>
          <a:p>
            <a:pPr marL="0" marR="0" lvl="0" indent="0" algn="ctr" rtl="0">
              <a:lnSpc>
                <a:spcPct val="100000"/>
              </a:lnSpc>
              <a:spcBef>
                <a:spcPts val="600"/>
              </a:spcBef>
              <a:spcAft>
                <a:spcPts val="0"/>
              </a:spcAft>
              <a:buNone/>
            </a:pPr>
            <a:r>
              <a:rPr lang="en-US" sz="2000">
                <a:solidFill>
                  <a:srgbClr val="2F3E3E"/>
                </a:solidFill>
                <a:highlight>
                  <a:srgbClr val="FFFFFF"/>
                </a:highlight>
              </a:rPr>
              <a:t>The Texas A&amp;M Division of Information Technology Exchange email service provides the ability to encrypt any </a:t>
            </a:r>
            <a:r>
              <a:rPr lang="en-US" sz="2000" i="1" u="sng">
                <a:solidFill>
                  <a:srgbClr val="2F3E3E"/>
                </a:solidFill>
                <a:highlight>
                  <a:srgbClr val="FFFFFF"/>
                </a:highlight>
              </a:rPr>
              <a:t>outgoing</a:t>
            </a:r>
            <a:r>
              <a:rPr lang="en-US" sz="2000">
                <a:solidFill>
                  <a:srgbClr val="2F3E3E"/>
                </a:solidFill>
                <a:highlight>
                  <a:srgbClr val="FFFFFF"/>
                </a:highlight>
              </a:rPr>
              <a:t> email message by including a specific encryption command in the subject line of the message.</a:t>
            </a:r>
            <a:endParaRPr sz="2000">
              <a:latin typeface="Calibri"/>
              <a:ea typeface="Calibri"/>
              <a:cs typeface="Calibri"/>
              <a:sym typeface="Calibri"/>
            </a:endParaRPr>
          </a:p>
          <a:p>
            <a:pPr marL="457200" marR="0" lvl="0" indent="0" algn="ctr" rtl="0">
              <a:lnSpc>
                <a:spcPct val="100000"/>
              </a:lnSpc>
              <a:spcBef>
                <a:spcPts val="600"/>
              </a:spcBef>
              <a:spcAft>
                <a:spcPts val="0"/>
              </a:spcAft>
              <a:buNone/>
            </a:pPr>
            <a:endParaRPr sz="1200">
              <a:solidFill>
                <a:srgbClr val="212529"/>
              </a:solidFill>
              <a:highlight>
                <a:srgbClr val="FFFFFF"/>
              </a:highlight>
            </a:endParaRPr>
          </a:p>
          <a:p>
            <a:pPr marL="114300" marR="0" lvl="0" indent="0" algn="ctr" rtl="0">
              <a:lnSpc>
                <a:spcPct val="100000"/>
              </a:lnSpc>
              <a:spcBef>
                <a:spcPts val="600"/>
              </a:spcBef>
              <a:spcAft>
                <a:spcPts val="0"/>
              </a:spcAft>
              <a:buNone/>
            </a:pPr>
            <a:endParaRPr sz="2500" b="1">
              <a:latin typeface="Calibri"/>
              <a:ea typeface="Calibri"/>
              <a:cs typeface="Calibri"/>
              <a:sym typeface="Calibri"/>
            </a:endParaRPr>
          </a:p>
          <a:p>
            <a:pPr marL="114300" marR="0" lvl="0" indent="0" algn="ctr" rtl="0">
              <a:lnSpc>
                <a:spcPct val="100000"/>
              </a:lnSpc>
              <a:spcBef>
                <a:spcPts val="0"/>
              </a:spcBef>
              <a:spcAft>
                <a:spcPts val="0"/>
              </a:spcAft>
              <a:buNone/>
            </a:pPr>
            <a:r>
              <a:rPr lang="en-US" sz="2500" b="1">
                <a:latin typeface="Calibri"/>
                <a:ea typeface="Calibri"/>
                <a:cs typeface="Calibri"/>
                <a:sym typeface="Calibri"/>
              </a:rPr>
              <a:t>The following information is detailed in </a:t>
            </a:r>
            <a:r>
              <a:rPr lang="en-US" sz="2500" b="1" u="sng">
                <a:solidFill>
                  <a:schemeClr val="hlink"/>
                </a:solidFill>
                <a:latin typeface="Calibri"/>
                <a:ea typeface="Calibri"/>
                <a:cs typeface="Calibri"/>
                <a:sym typeface="Calibri"/>
                <a:hlinkClick r:id="rId3"/>
              </a:rPr>
              <a:t>KB0016309</a:t>
            </a:r>
            <a:r>
              <a:rPr lang="en-US" sz="2500" b="1">
                <a:latin typeface="Calibri"/>
                <a:ea typeface="Calibri"/>
                <a:cs typeface="Calibri"/>
                <a:sym typeface="Calibri"/>
              </a:rPr>
              <a:t>.</a:t>
            </a:r>
            <a:endParaRPr sz="1100" b="1">
              <a:solidFill>
                <a:srgbClr val="AAAAAA"/>
              </a:solidFill>
              <a:highlight>
                <a:srgbClr val="FFFFFF"/>
              </a:highlight>
            </a:endParaRPr>
          </a:p>
          <a:p>
            <a:pPr marL="114300" marR="0" lvl="0" indent="0" algn="l" rtl="0">
              <a:lnSpc>
                <a:spcPct val="100000"/>
              </a:lnSpc>
              <a:spcBef>
                <a:spcPts val="0"/>
              </a:spcBef>
              <a:spcAft>
                <a:spcPts val="0"/>
              </a:spcAft>
              <a:buNone/>
            </a:pPr>
            <a:endParaRPr sz="2500" b="1">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241143" y="376654"/>
            <a:ext cx="8445600" cy="457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Tech Tip: Sending Encrypted Email</a:t>
            </a:r>
            <a:endParaRPr/>
          </a:p>
        </p:txBody>
      </p:sp>
      <p:sp>
        <p:nvSpPr>
          <p:cNvPr id="91" name="Google Shape;91;p19"/>
          <p:cNvSpPr txBox="1">
            <a:spLocks noGrp="1"/>
          </p:cNvSpPr>
          <p:nvPr>
            <p:ph type="body" idx="1"/>
          </p:nvPr>
        </p:nvSpPr>
        <p:spPr>
          <a:xfrm>
            <a:off x="241143" y="1200151"/>
            <a:ext cx="8445600" cy="3394500"/>
          </a:xfrm>
          <a:prstGeom prst="rect">
            <a:avLst/>
          </a:prstGeom>
        </p:spPr>
        <p:txBody>
          <a:bodyPr spcFirstLastPara="1" wrap="square" lIns="91425" tIns="45700" rIns="91425" bIns="45700" anchor="t" anchorCtr="0">
            <a:noAutofit/>
          </a:bodyPr>
          <a:lstStyle/>
          <a:p>
            <a:pPr marL="457200" marR="0" lvl="0" indent="-381000" algn="l" rtl="0">
              <a:lnSpc>
                <a:spcPct val="100000"/>
              </a:lnSpc>
              <a:spcBef>
                <a:spcPts val="360"/>
              </a:spcBef>
              <a:spcAft>
                <a:spcPts val="0"/>
              </a:spcAft>
              <a:buSzPts val="2400"/>
              <a:buAutoNum type="arabicPeriod"/>
            </a:pPr>
            <a:r>
              <a:rPr lang="en-US" sz="2400"/>
              <a:t>Compose your message</a:t>
            </a:r>
            <a:endParaRPr sz="2400"/>
          </a:p>
          <a:p>
            <a:pPr marL="457200" marR="0" lvl="0" indent="-381000" algn="l" rtl="0">
              <a:lnSpc>
                <a:spcPct val="100000"/>
              </a:lnSpc>
              <a:spcBef>
                <a:spcPts val="1000"/>
              </a:spcBef>
              <a:spcAft>
                <a:spcPts val="0"/>
              </a:spcAft>
              <a:buSzPts val="2400"/>
              <a:buAutoNum type="arabicPeriod"/>
            </a:pPr>
            <a:r>
              <a:rPr lang="en-US" sz="2400"/>
              <a:t>Include the string *encrypt* </a:t>
            </a:r>
            <a:endParaRPr sz="2400"/>
          </a:p>
          <a:p>
            <a:pPr marL="457200" marR="0" lvl="0" indent="0" algn="l" rtl="0">
              <a:lnSpc>
                <a:spcPct val="100000"/>
              </a:lnSpc>
              <a:spcBef>
                <a:spcPts val="360"/>
              </a:spcBef>
              <a:spcAft>
                <a:spcPts val="0"/>
              </a:spcAft>
              <a:buNone/>
            </a:pPr>
            <a:r>
              <a:rPr lang="en-US" sz="2400"/>
              <a:t>at the beginning of the </a:t>
            </a:r>
            <a:endParaRPr sz="2400"/>
          </a:p>
          <a:p>
            <a:pPr marL="457200" marR="0" lvl="0" indent="0" algn="l" rtl="0">
              <a:lnSpc>
                <a:spcPct val="100000"/>
              </a:lnSpc>
              <a:spcBef>
                <a:spcPts val="360"/>
              </a:spcBef>
              <a:spcAft>
                <a:spcPts val="0"/>
              </a:spcAft>
              <a:buNone/>
            </a:pPr>
            <a:r>
              <a:rPr lang="en-US" sz="2400"/>
              <a:t>Subject: line</a:t>
            </a:r>
            <a:endParaRPr sz="2400"/>
          </a:p>
          <a:p>
            <a:pPr marL="457200" marR="0" lvl="0" indent="-381000" algn="l" rtl="0">
              <a:lnSpc>
                <a:spcPct val="100000"/>
              </a:lnSpc>
              <a:spcBef>
                <a:spcPts val="1000"/>
              </a:spcBef>
              <a:spcAft>
                <a:spcPts val="0"/>
              </a:spcAft>
              <a:buSzPts val="2400"/>
              <a:buAutoNum type="arabicPeriod"/>
            </a:pPr>
            <a:r>
              <a:rPr lang="en-US" sz="2400"/>
              <a:t>Send your message</a:t>
            </a:r>
            <a:endParaRPr sz="2400"/>
          </a:p>
          <a:p>
            <a:pPr marL="457200" marR="0" lvl="0" indent="0" algn="l" rtl="0">
              <a:lnSpc>
                <a:spcPct val="100000"/>
              </a:lnSpc>
              <a:spcBef>
                <a:spcPts val="360"/>
              </a:spcBef>
              <a:spcAft>
                <a:spcPts val="0"/>
              </a:spcAft>
              <a:buNone/>
            </a:pPr>
            <a:endParaRPr/>
          </a:p>
        </p:txBody>
      </p:sp>
      <p:pic>
        <p:nvPicPr>
          <p:cNvPr id="92" name="Google Shape;92;p19" descr="Screenshot of email Subject Line" title="Email Graphic"/>
          <p:cNvPicPr preferRelativeResize="0"/>
          <p:nvPr/>
        </p:nvPicPr>
        <p:blipFill>
          <a:blip r:embed="rId3">
            <a:alphaModFix/>
          </a:blip>
          <a:stretch>
            <a:fillRect/>
          </a:stretch>
        </p:blipFill>
        <p:spPr>
          <a:xfrm>
            <a:off x="5319749" y="1773024"/>
            <a:ext cx="3255225" cy="2592300"/>
          </a:xfrm>
          <a:prstGeom prst="rect">
            <a:avLst/>
          </a:prstGeom>
          <a:noFill/>
          <a:ln w="19050" cap="flat" cmpd="sng">
            <a:solidFill>
              <a:schemeClr val="dk2"/>
            </a:solidFill>
            <a:prstDash val="solid"/>
            <a:round/>
            <a:headEnd type="none" w="sm" len="sm"/>
            <a:tailEnd type="none" w="sm" len="sm"/>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241143" y="376654"/>
            <a:ext cx="8445600" cy="457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Tech Tip: Receiving Encrypted Email</a:t>
            </a:r>
            <a:endParaRPr/>
          </a:p>
        </p:txBody>
      </p:sp>
      <p:sp>
        <p:nvSpPr>
          <p:cNvPr id="99" name="Google Shape;99;p20"/>
          <p:cNvSpPr txBox="1">
            <a:spLocks noGrp="1"/>
          </p:cNvSpPr>
          <p:nvPr>
            <p:ph type="body" idx="1"/>
          </p:nvPr>
        </p:nvSpPr>
        <p:spPr>
          <a:xfrm>
            <a:off x="241143" y="1200151"/>
            <a:ext cx="8445600" cy="3394500"/>
          </a:xfrm>
          <a:prstGeom prst="rect">
            <a:avLst/>
          </a:prstGeom>
        </p:spPr>
        <p:txBody>
          <a:bodyPr spcFirstLastPara="1" wrap="square" lIns="91425" tIns="45700" rIns="91425" bIns="45700" anchor="t" anchorCtr="0">
            <a:noAutofit/>
          </a:bodyPr>
          <a:lstStyle/>
          <a:p>
            <a:pPr marL="457200" marR="0" lvl="0" indent="-355600" algn="l" rtl="0">
              <a:lnSpc>
                <a:spcPct val="100000"/>
              </a:lnSpc>
              <a:spcBef>
                <a:spcPts val="360"/>
              </a:spcBef>
              <a:spcAft>
                <a:spcPts val="0"/>
              </a:spcAft>
              <a:buSzPts val="2000"/>
              <a:buAutoNum type="arabicPeriod"/>
            </a:pPr>
            <a:r>
              <a:rPr lang="en-US" sz="2000">
                <a:solidFill>
                  <a:srgbClr val="2F3E3E"/>
                </a:solidFill>
                <a:highlight>
                  <a:srgbClr val="FFFFFF"/>
                </a:highlight>
              </a:rPr>
              <a:t>Open the email in your email client. </a:t>
            </a:r>
            <a:endParaRPr sz="2000">
              <a:solidFill>
                <a:srgbClr val="2F3E3E"/>
              </a:solidFill>
              <a:highlight>
                <a:srgbClr val="FFFFFF"/>
              </a:highlight>
            </a:endParaRPr>
          </a:p>
          <a:p>
            <a:pPr marL="457200" marR="0" lvl="0" indent="0" algn="l" rtl="0">
              <a:lnSpc>
                <a:spcPct val="100000"/>
              </a:lnSpc>
              <a:spcBef>
                <a:spcPts val="360"/>
              </a:spcBef>
              <a:spcAft>
                <a:spcPts val="0"/>
              </a:spcAft>
              <a:buNone/>
            </a:pPr>
            <a:r>
              <a:rPr lang="en-US" sz="2000">
                <a:solidFill>
                  <a:srgbClr val="2F3E3E"/>
                </a:solidFill>
                <a:highlight>
                  <a:srgbClr val="FFFFFF"/>
                </a:highlight>
              </a:rPr>
              <a:t>The message will not be displayed.</a:t>
            </a:r>
            <a:endParaRPr sz="2000"/>
          </a:p>
          <a:p>
            <a:pPr marL="457200" marR="0" lvl="0" indent="-355600" algn="l" rtl="0">
              <a:lnSpc>
                <a:spcPct val="100000"/>
              </a:lnSpc>
              <a:spcBef>
                <a:spcPts val="1000"/>
              </a:spcBef>
              <a:spcAft>
                <a:spcPts val="0"/>
              </a:spcAft>
              <a:buSzPts val="2000"/>
              <a:buAutoNum type="arabicPeriod"/>
            </a:pPr>
            <a:r>
              <a:rPr lang="en-US" sz="2000">
                <a:solidFill>
                  <a:srgbClr val="2F3E3E"/>
                </a:solidFill>
                <a:highlight>
                  <a:srgbClr val="FFFFFF"/>
                </a:highlight>
              </a:rPr>
              <a:t>Click the link labeled “Click here </a:t>
            </a:r>
            <a:endParaRPr sz="2000">
              <a:solidFill>
                <a:srgbClr val="2F3E3E"/>
              </a:solidFill>
              <a:highlight>
                <a:srgbClr val="FFFFFF"/>
              </a:highlight>
            </a:endParaRPr>
          </a:p>
          <a:p>
            <a:pPr marL="457200" marR="0" lvl="0" indent="0" algn="l" rtl="0">
              <a:lnSpc>
                <a:spcPct val="100000"/>
              </a:lnSpc>
              <a:spcBef>
                <a:spcPts val="360"/>
              </a:spcBef>
              <a:spcAft>
                <a:spcPts val="0"/>
              </a:spcAft>
              <a:buNone/>
            </a:pPr>
            <a:r>
              <a:rPr lang="en-US" sz="2000">
                <a:solidFill>
                  <a:srgbClr val="2F3E3E"/>
                </a:solidFill>
                <a:highlight>
                  <a:srgbClr val="FFFFFF"/>
                </a:highlight>
              </a:rPr>
              <a:t>to be taken to the secure </a:t>
            </a:r>
            <a:endParaRPr sz="2000">
              <a:solidFill>
                <a:srgbClr val="2F3E3E"/>
              </a:solidFill>
              <a:highlight>
                <a:srgbClr val="FFFFFF"/>
              </a:highlight>
            </a:endParaRPr>
          </a:p>
          <a:p>
            <a:pPr marL="457200" marR="0" lvl="0" indent="0" algn="l" rtl="0">
              <a:lnSpc>
                <a:spcPct val="100000"/>
              </a:lnSpc>
              <a:spcBef>
                <a:spcPts val="360"/>
              </a:spcBef>
              <a:spcAft>
                <a:spcPts val="0"/>
              </a:spcAft>
              <a:buNone/>
            </a:pPr>
            <a:r>
              <a:rPr lang="en-US" sz="2000">
                <a:solidFill>
                  <a:srgbClr val="2F3E3E"/>
                </a:solidFill>
                <a:highlight>
                  <a:srgbClr val="FFFFFF"/>
                </a:highlight>
              </a:rPr>
              <a:t>reader website”</a:t>
            </a:r>
            <a:endParaRPr sz="2000">
              <a:solidFill>
                <a:srgbClr val="2F3E3E"/>
              </a:solidFill>
              <a:highlight>
                <a:srgbClr val="FFFFFF"/>
              </a:highlight>
            </a:endParaRPr>
          </a:p>
          <a:p>
            <a:pPr marL="457200" marR="0" lvl="0" indent="-355600" algn="l" rtl="0">
              <a:lnSpc>
                <a:spcPct val="100000"/>
              </a:lnSpc>
              <a:spcBef>
                <a:spcPts val="1000"/>
              </a:spcBef>
              <a:spcAft>
                <a:spcPts val="0"/>
              </a:spcAft>
              <a:buSzPts val="2000"/>
              <a:buAutoNum type="arabicPeriod"/>
            </a:pPr>
            <a:r>
              <a:rPr lang="en-US" sz="2000">
                <a:solidFill>
                  <a:srgbClr val="2F3E3E"/>
                </a:solidFill>
                <a:highlight>
                  <a:srgbClr val="FFFFFF"/>
                </a:highlight>
              </a:rPr>
              <a:t>After registering on the secure </a:t>
            </a:r>
            <a:endParaRPr sz="2000">
              <a:solidFill>
                <a:srgbClr val="2F3E3E"/>
              </a:solidFill>
              <a:highlight>
                <a:srgbClr val="FFFFFF"/>
              </a:highlight>
            </a:endParaRPr>
          </a:p>
          <a:p>
            <a:pPr marL="457200" marR="0" lvl="0" indent="0" algn="l" rtl="0">
              <a:lnSpc>
                <a:spcPct val="100000"/>
              </a:lnSpc>
              <a:spcBef>
                <a:spcPts val="360"/>
              </a:spcBef>
              <a:spcAft>
                <a:spcPts val="0"/>
              </a:spcAft>
              <a:buNone/>
            </a:pPr>
            <a:r>
              <a:rPr lang="en-US" sz="2000">
                <a:solidFill>
                  <a:srgbClr val="2F3E3E"/>
                </a:solidFill>
                <a:highlight>
                  <a:srgbClr val="FFFFFF"/>
                </a:highlight>
              </a:rPr>
              <a:t>reader website, you will be able to </a:t>
            </a:r>
            <a:endParaRPr sz="2000">
              <a:solidFill>
                <a:srgbClr val="2F3E3E"/>
              </a:solidFill>
              <a:highlight>
                <a:srgbClr val="FFFFFF"/>
              </a:highlight>
            </a:endParaRPr>
          </a:p>
          <a:p>
            <a:pPr marL="457200" marR="0" lvl="0" indent="0" algn="l" rtl="0">
              <a:lnSpc>
                <a:spcPct val="100000"/>
              </a:lnSpc>
              <a:spcBef>
                <a:spcPts val="360"/>
              </a:spcBef>
              <a:spcAft>
                <a:spcPts val="0"/>
              </a:spcAft>
              <a:buNone/>
            </a:pPr>
            <a:r>
              <a:rPr lang="en-US" sz="2000">
                <a:solidFill>
                  <a:srgbClr val="2F3E3E"/>
                </a:solidFill>
                <a:highlight>
                  <a:srgbClr val="FFFFFF"/>
                </a:highlight>
              </a:rPr>
              <a:t>read the message. </a:t>
            </a:r>
            <a:endParaRPr sz="2000">
              <a:solidFill>
                <a:srgbClr val="2F3E3E"/>
              </a:solidFill>
              <a:highlight>
                <a:srgbClr val="FFFFFF"/>
              </a:highlight>
            </a:endParaRPr>
          </a:p>
          <a:p>
            <a:pPr marL="457200" marR="0" lvl="0" indent="0" algn="l" rtl="0">
              <a:lnSpc>
                <a:spcPct val="100000"/>
              </a:lnSpc>
              <a:spcBef>
                <a:spcPts val="360"/>
              </a:spcBef>
              <a:spcAft>
                <a:spcPts val="0"/>
              </a:spcAft>
              <a:buNone/>
            </a:pPr>
            <a:endParaRPr sz="2000"/>
          </a:p>
          <a:p>
            <a:pPr marL="457200" marR="0" lvl="0" indent="0" algn="l" rtl="0">
              <a:lnSpc>
                <a:spcPct val="100000"/>
              </a:lnSpc>
              <a:spcBef>
                <a:spcPts val="1000"/>
              </a:spcBef>
              <a:spcAft>
                <a:spcPts val="0"/>
              </a:spcAft>
              <a:buNone/>
            </a:pPr>
            <a:endParaRPr/>
          </a:p>
        </p:txBody>
      </p:sp>
      <p:pic>
        <p:nvPicPr>
          <p:cNvPr id="100" name="Google Shape;100;p20" descr="Example of email sent to users" title="Email Message Example"/>
          <p:cNvPicPr preferRelativeResize="0"/>
          <p:nvPr/>
        </p:nvPicPr>
        <p:blipFill>
          <a:blip r:embed="rId3">
            <a:alphaModFix/>
          </a:blip>
          <a:stretch>
            <a:fillRect/>
          </a:stretch>
        </p:blipFill>
        <p:spPr>
          <a:xfrm>
            <a:off x="5580150" y="1142475"/>
            <a:ext cx="3120050" cy="3636775"/>
          </a:xfrm>
          <a:prstGeom prst="rect">
            <a:avLst/>
          </a:prstGeom>
          <a:noFill/>
          <a:ln w="19050" cap="flat" cmpd="sng">
            <a:solidFill>
              <a:schemeClr val="dk2"/>
            </a:solidFill>
            <a:prstDash val="solid"/>
            <a:round/>
            <a:headEnd type="none" w="sm" len="sm"/>
            <a:tailEnd type="none" w="sm" len="sm"/>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620497" y="1567434"/>
            <a:ext cx="7772400" cy="58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a:t>Annual IT Security Risk Assessment</a:t>
            </a:r>
            <a:endParaRPr/>
          </a:p>
          <a:p>
            <a:pPr marL="0" marR="0" lvl="0" indent="0" algn="ctr" rtl="0">
              <a:lnSpc>
                <a:spcPct val="100000"/>
              </a:lnSpc>
              <a:spcBef>
                <a:spcPts val="0"/>
              </a:spcBef>
              <a:spcAft>
                <a:spcPts val="0"/>
              </a:spcAft>
              <a:buClr>
                <a:srgbClr val="000000"/>
              </a:buClr>
              <a:buSzPts val="4000"/>
              <a:buFont typeface="Arial"/>
              <a:buNone/>
            </a:pPr>
            <a:endParaRPr sz="2400"/>
          </a:p>
          <a:p>
            <a:pPr marL="0" lvl="0" indent="0" algn="ctr" rtl="0">
              <a:spcBef>
                <a:spcPts val="0"/>
              </a:spcBef>
              <a:spcAft>
                <a:spcPts val="0"/>
              </a:spcAft>
              <a:buClr>
                <a:srgbClr val="3E0001"/>
              </a:buClr>
              <a:buSzPts val="4000"/>
              <a:buFont typeface="Open Sans"/>
              <a:buNone/>
            </a:pPr>
            <a:r>
              <a:rPr lang="en-US" b="0"/>
              <a:t>Justin Ellison</a:t>
            </a:r>
            <a:endParaRPr b="0"/>
          </a:p>
          <a:p>
            <a:pPr marL="0" lvl="0" indent="0" algn="ctr" rtl="0">
              <a:spcBef>
                <a:spcPts val="0"/>
              </a:spcBef>
              <a:spcAft>
                <a:spcPts val="0"/>
              </a:spcAft>
              <a:buClr>
                <a:srgbClr val="3E0001"/>
              </a:buClr>
              <a:buSzPts val="4000"/>
              <a:buFont typeface="Open Sans"/>
              <a:buNone/>
            </a:pPr>
            <a:r>
              <a:rPr lang="en-US" b="0"/>
              <a:t>Russell Gatlin</a:t>
            </a:r>
            <a:endParaRPr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241143" y="376654"/>
            <a:ext cx="8445600" cy="457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2020 Assessment: Schedule (Milestones)</a:t>
            </a:r>
            <a:endParaRPr/>
          </a:p>
        </p:txBody>
      </p:sp>
      <p:sp>
        <p:nvSpPr>
          <p:cNvPr id="112" name="Google Shape;112;p22"/>
          <p:cNvSpPr txBox="1">
            <a:spLocks noGrp="1"/>
          </p:cNvSpPr>
          <p:nvPr>
            <p:ph type="body" idx="1"/>
          </p:nvPr>
        </p:nvSpPr>
        <p:spPr>
          <a:xfrm>
            <a:off x="168000" y="940050"/>
            <a:ext cx="8445600" cy="3429000"/>
          </a:xfrm>
          <a:prstGeom prst="rect">
            <a:avLst/>
          </a:prstGeom>
        </p:spPr>
        <p:txBody>
          <a:bodyPr spcFirstLastPara="1" wrap="square" lIns="91425" tIns="45700" rIns="91425" bIns="45700" anchor="t" anchorCtr="0">
            <a:noAutofit/>
          </a:bodyPr>
          <a:lstStyle/>
          <a:p>
            <a:pPr marL="457200" lvl="0" indent="-317500" algn="l" rtl="0">
              <a:lnSpc>
                <a:spcPct val="115000"/>
              </a:lnSpc>
              <a:spcBef>
                <a:spcPts val="1200"/>
              </a:spcBef>
              <a:spcAft>
                <a:spcPts val="0"/>
              </a:spcAft>
              <a:buSzPts val="1400"/>
              <a:buChar char="●"/>
            </a:pPr>
            <a:r>
              <a:rPr lang="en-US" sz="1400" b="1">
                <a:latin typeface="Arial"/>
                <a:ea typeface="Arial"/>
                <a:cs typeface="Arial"/>
                <a:sym typeface="Arial"/>
              </a:rPr>
              <a:t>Phase 1: Inventory Management (April – May) </a:t>
            </a:r>
            <a:endParaRPr sz="1400" b="1">
              <a:latin typeface="Arial"/>
              <a:ea typeface="Arial"/>
              <a:cs typeface="Arial"/>
              <a:sym typeface="Arial"/>
            </a:endParaRPr>
          </a:p>
          <a:p>
            <a:pPr marL="914400" lvl="1" indent="-304800" algn="l" rtl="0">
              <a:lnSpc>
                <a:spcPct val="115000"/>
              </a:lnSpc>
              <a:spcBef>
                <a:spcPts val="0"/>
              </a:spcBef>
              <a:spcAft>
                <a:spcPts val="0"/>
              </a:spcAft>
              <a:buSzPts val="1200"/>
              <a:buChar char="○"/>
            </a:pPr>
            <a:r>
              <a:rPr lang="en-US" sz="1200">
                <a:latin typeface="Arial"/>
                <a:ea typeface="Arial"/>
                <a:cs typeface="Arial"/>
                <a:sym typeface="Arial"/>
              </a:rPr>
              <a:t>April 21 to May 31</a:t>
            </a:r>
            <a:endParaRPr sz="1200">
              <a:latin typeface="Arial"/>
              <a:ea typeface="Arial"/>
              <a:cs typeface="Arial"/>
              <a:sym typeface="Arial"/>
            </a:endParaRPr>
          </a:p>
          <a:p>
            <a:pPr marL="914400" lvl="1" indent="-304800" algn="l" rtl="0">
              <a:lnSpc>
                <a:spcPct val="115000"/>
              </a:lnSpc>
              <a:spcBef>
                <a:spcPts val="0"/>
              </a:spcBef>
              <a:spcAft>
                <a:spcPts val="0"/>
              </a:spcAft>
              <a:buSzPts val="1200"/>
              <a:buChar char="○"/>
            </a:pPr>
            <a:r>
              <a:rPr lang="en-US" sz="1200">
                <a:latin typeface="Arial"/>
                <a:ea typeface="Arial"/>
                <a:cs typeface="Arial"/>
                <a:sym typeface="Arial"/>
              </a:rPr>
              <a:t>Completed using Google Sheet/Excel in the team drive</a:t>
            </a:r>
            <a:endParaRPr sz="1200">
              <a:latin typeface="Arial"/>
              <a:ea typeface="Arial"/>
              <a:cs typeface="Arial"/>
              <a:sym typeface="Arial"/>
            </a:endParaRPr>
          </a:p>
          <a:p>
            <a:pPr marL="914400" lvl="1" indent="-304800" algn="l" rtl="0">
              <a:lnSpc>
                <a:spcPct val="115000"/>
              </a:lnSpc>
              <a:spcBef>
                <a:spcPts val="0"/>
              </a:spcBef>
              <a:spcAft>
                <a:spcPts val="0"/>
              </a:spcAft>
              <a:buSzPts val="1200"/>
              <a:buChar char="○"/>
            </a:pPr>
            <a:r>
              <a:rPr lang="en-US" sz="1200">
                <a:latin typeface="Arial"/>
                <a:ea typeface="Arial"/>
                <a:cs typeface="Arial"/>
                <a:sym typeface="Arial"/>
              </a:rPr>
              <a:t>Inventory completion by May 15</a:t>
            </a:r>
            <a:br>
              <a:rPr lang="en-US" sz="1200">
                <a:latin typeface="Arial"/>
                <a:ea typeface="Arial"/>
                <a:cs typeface="Arial"/>
                <a:sym typeface="Arial"/>
              </a:rPr>
            </a:br>
            <a:endParaRPr sz="1200">
              <a:latin typeface="Arial"/>
              <a:ea typeface="Arial"/>
              <a:cs typeface="Arial"/>
              <a:sym typeface="Arial"/>
            </a:endParaRPr>
          </a:p>
          <a:p>
            <a:pPr marL="457200" lvl="0" indent="-317500" algn="l" rtl="0">
              <a:lnSpc>
                <a:spcPct val="115000"/>
              </a:lnSpc>
              <a:spcBef>
                <a:spcPts val="0"/>
              </a:spcBef>
              <a:spcAft>
                <a:spcPts val="0"/>
              </a:spcAft>
              <a:buSzPts val="1400"/>
              <a:buChar char="●"/>
            </a:pPr>
            <a:r>
              <a:rPr lang="en-US" sz="1400" b="1">
                <a:latin typeface="Arial"/>
                <a:ea typeface="Arial"/>
                <a:cs typeface="Arial"/>
                <a:sym typeface="Arial"/>
              </a:rPr>
              <a:t>Phase 2: </a:t>
            </a:r>
            <a:r>
              <a:rPr lang="en-US" sz="1400" b="1">
                <a:solidFill>
                  <a:srgbClr val="212529"/>
                </a:solidFill>
                <a:highlight>
                  <a:srgbClr val="FFFFFF"/>
                </a:highlight>
                <a:latin typeface="Arial"/>
                <a:ea typeface="Arial"/>
                <a:cs typeface="Arial"/>
                <a:sym typeface="Arial"/>
              </a:rPr>
              <a:t>Assessment and Review (June – September)</a:t>
            </a:r>
            <a:endParaRPr sz="1400" b="1">
              <a:solidFill>
                <a:srgbClr val="212529"/>
              </a:solidFill>
              <a:highlight>
                <a:srgbClr val="FFFFFF"/>
              </a:highlight>
              <a:latin typeface="Arial"/>
              <a:ea typeface="Arial"/>
              <a:cs typeface="Arial"/>
              <a:sym typeface="Arial"/>
            </a:endParaRPr>
          </a:p>
          <a:p>
            <a:pPr marL="914400" lvl="1" indent="-304800" algn="l" rtl="0">
              <a:lnSpc>
                <a:spcPct val="115000"/>
              </a:lnSpc>
              <a:spcBef>
                <a:spcPts val="0"/>
              </a:spcBef>
              <a:spcAft>
                <a:spcPts val="0"/>
              </a:spcAft>
              <a:buSzPts val="1200"/>
              <a:buFont typeface="Arial"/>
              <a:buChar char="○"/>
            </a:pPr>
            <a:r>
              <a:rPr lang="en-US" sz="1200">
                <a:latin typeface="Arial"/>
                <a:ea typeface="Arial"/>
                <a:cs typeface="Arial"/>
                <a:sym typeface="Arial"/>
              </a:rPr>
              <a:t>IT Professional risk assessments (DoIT)</a:t>
            </a:r>
            <a:endParaRPr sz="1200">
              <a:latin typeface="Arial"/>
              <a:ea typeface="Arial"/>
              <a:cs typeface="Arial"/>
              <a:sym typeface="Arial"/>
            </a:endParaRPr>
          </a:p>
          <a:p>
            <a:pPr marL="1371600" lvl="2" indent="-304800" algn="l" rtl="0">
              <a:lnSpc>
                <a:spcPct val="115000"/>
              </a:lnSpc>
              <a:spcBef>
                <a:spcPts val="0"/>
              </a:spcBef>
              <a:spcAft>
                <a:spcPts val="0"/>
              </a:spcAft>
              <a:buSzPts val="1200"/>
              <a:buFont typeface="Arial"/>
              <a:buAutoNum type="romanLcPeriod"/>
            </a:pPr>
            <a:r>
              <a:rPr lang="en-US" sz="1200">
                <a:latin typeface="Arial"/>
                <a:ea typeface="Arial"/>
                <a:cs typeface="Arial"/>
                <a:sym typeface="Arial"/>
              </a:rPr>
              <a:t>June 1 to August 31</a:t>
            </a:r>
            <a:endParaRPr sz="1200">
              <a:latin typeface="Arial"/>
              <a:ea typeface="Arial"/>
              <a:cs typeface="Arial"/>
              <a:sym typeface="Arial"/>
            </a:endParaRPr>
          </a:p>
          <a:p>
            <a:pPr marL="1371600" lvl="2" indent="-304800" algn="l" rtl="0">
              <a:lnSpc>
                <a:spcPct val="115000"/>
              </a:lnSpc>
              <a:spcBef>
                <a:spcPts val="0"/>
              </a:spcBef>
              <a:spcAft>
                <a:spcPts val="0"/>
              </a:spcAft>
              <a:buSzPts val="1200"/>
              <a:buFont typeface="Arial"/>
              <a:buAutoNum type="romanLcPeriod"/>
            </a:pPr>
            <a:r>
              <a:rPr lang="en-US" sz="1200">
                <a:latin typeface="Arial"/>
                <a:ea typeface="Arial"/>
                <a:cs typeface="Arial"/>
                <a:sym typeface="Arial"/>
              </a:rPr>
              <a:t>Completed using Rsam, the new eGRC tool</a:t>
            </a:r>
            <a:endParaRPr sz="1200">
              <a:latin typeface="Arial"/>
              <a:ea typeface="Arial"/>
              <a:cs typeface="Arial"/>
              <a:sym typeface="Arial"/>
            </a:endParaRPr>
          </a:p>
          <a:p>
            <a:pPr marL="914400" lvl="1" indent="-304800" algn="l" rtl="0">
              <a:lnSpc>
                <a:spcPct val="115000"/>
              </a:lnSpc>
              <a:spcBef>
                <a:spcPts val="0"/>
              </a:spcBef>
              <a:spcAft>
                <a:spcPts val="0"/>
              </a:spcAft>
              <a:buSzPts val="1200"/>
              <a:buFont typeface="Arial"/>
              <a:buChar char="○"/>
            </a:pPr>
            <a:r>
              <a:rPr lang="en-US" sz="1200">
                <a:latin typeface="Arial"/>
                <a:ea typeface="Arial"/>
                <a:cs typeface="Arial"/>
                <a:sym typeface="Arial"/>
              </a:rPr>
              <a:t>Non-IT Professional risk assessments (DSA department users where applicable)</a:t>
            </a:r>
            <a:endParaRPr sz="1200">
              <a:latin typeface="Arial"/>
              <a:ea typeface="Arial"/>
              <a:cs typeface="Arial"/>
              <a:sym typeface="Arial"/>
            </a:endParaRPr>
          </a:p>
          <a:p>
            <a:pPr marL="1371600" lvl="2" indent="-304800" algn="l" rtl="0">
              <a:lnSpc>
                <a:spcPct val="115000"/>
              </a:lnSpc>
              <a:spcBef>
                <a:spcPts val="0"/>
              </a:spcBef>
              <a:spcAft>
                <a:spcPts val="0"/>
              </a:spcAft>
              <a:buSzPts val="1200"/>
              <a:buFont typeface="Arial"/>
              <a:buAutoNum type="romanLcPeriod"/>
            </a:pPr>
            <a:r>
              <a:rPr lang="en-US" sz="1200">
                <a:latin typeface="Arial"/>
                <a:ea typeface="Arial"/>
                <a:cs typeface="Arial"/>
                <a:sym typeface="Arial"/>
              </a:rPr>
              <a:t>August 10 to September 30</a:t>
            </a:r>
            <a:endParaRPr sz="1200">
              <a:latin typeface="Arial"/>
              <a:ea typeface="Arial"/>
              <a:cs typeface="Arial"/>
              <a:sym typeface="Arial"/>
            </a:endParaRPr>
          </a:p>
          <a:p>
            <a:pPr marL="1371600" lvl="2" indent="-304800" algn="l" rtl="0">
              <a:lnSpc>
                <a:spcPct val="115000"/>
              </a:lnSpc>
              <a:spcBef>
                <a:spcPts val="0"/>
              </a:spcBef>
              <a:spcAft>
                <a:spcPts val="0"/>
              </a:spcAft>
              <a:buSzPts val="1200"/>
              <a:buAutoNum type="romanLcPeriod"/>
            </a:pPr>
            <a:r>
              <a:rPr lang="en-US" sz="1200">
                <a:latin typeface="Arial"/>
                <a:ea typeface="Arial"/>
                <a:cs typeface="Arial"/>
                <a:sym typeface="Arial"/>
              </a:rPr>
              <a:t>Completed using Google Forms</a:t>
            </a:r>
            <a:endParaRPr sz="1200">
              <a:latin typeface="Arial"/>
              <a:ea typeface="Arial"/>
              <a:cs typeface="Arial"/>
              <a:sym typeface="Arial"/>
            </a:endParaRPr>
          </a:p>
          <a:p>
            <a:pPr marL="1371600" lvl="0" indent="0" algn="l" rtl="0">
              <a:lnSpc>
                <a:spcPct val="115000"/>
              </a:lnSpc>
              <a:spcBef>
                <a:spcPts val="0"/>
              </a:spcBef>
              <a:spcAft>
                <a:spcPts val="0"/>
              </a:spcAft>
              <a:buNone/>
            </a:pPr>
            <a:endParaRPr sz="1200">
              <a:latin typeface="Arial"/>
              <a:ea typeface="Arial"/>
              <a:cs typeface="Arial"/>
              <a:sym typeface="Arial"/>
            </a:endParaRPr>
          </a:p>
          <a:p>
            <a:pPr marL="457200" lvl="0" indent="-317500" algn="l" rtl="0">
              <a:lnSpc>
                <a:spcPct val="115000"/>
              </a:lnSpc>
              <a:spcBef>
                <a:spcPts val="0"/>
              </a:spcBef>
              <a:spcAft>
                <a:spcPts val="0"/>
              </a:spcAft>
              <a:buSzPts val="1400"/>
              <a:buChar char="●"/>
            </a:pPr>
            <a:r>
              <a:rPr lang="en-US" sz="1400" b="1">
                <a:latin typeface="Arial"/>
                <a:ea typeface="Arial"/>
                <a:cs typeface="Arial"/>
                <a:sym typeface="Arial"/>
              </a:rPr>
              <a:t>Phase 3:  </a:t>
            </a:r>
            <a:r>
              <a:rPr lang="en-US" sz="1400" b="1">
                <a:solidFill>
                  <a:srgbClr val="212529"/>
                </a:solidFill>
                <a:highlight>
                  <a:srgbClr val="FFFFFF"/>
                </a:highlight>
                <a:latin typeface="Arial"/>
                <a:ea typeface="Arial"/>
                <a:cs typeface="Arial"/>
                <a:sym typeface="Arial"/>
              </a:rPr>
              <a:t>Reporting (September – December)</a:t>
            </a:r>
            <a:endParaRPr sz="1400" b="1">
              <a:solidFill>
                <a:srgbClr val="212529"/>
              </a:solidFill>
              <a:highlight>
                <a:srgbClr val="FFFFFF"/>
              </a:highlight>
              <a:latin typeface="Arial"/>
              <a:ea typeface="Arial"/>
              <a:cs typeface="Arial"/>
              <a:sym typeface="Arial"/>
            </a:endParaRPr>
          </a:p>
          <a:p>
            <a:pPr marL="914400" lvl="1" indent="-304800" algn="l" rtl="0">
              <a:lnSpc>
                <a:spcPct val="100000"/>
              </a:lnSpc>
              <a:spcBef>
                <a:spcPts val="0"/>
              </a:spcBef>
              <a:spcAft>
                <a:spcPts val="0"/>
              </a:spcAft>
              <a:buSzPts val="1200"/>
              <a:buChar char="○"/>
            </a:pPr>
            <a:r>
              <a:rPr lang="en-US" sz="1200">
                <a:solidFill>
                  <a:srgbClr val="212529"/>
                </a:solidFill>
                <a:highlight>
                  <a:srgbClr val="FFFFFF"/>
                </a:highlight>
                <a:latin typeface="Arial"/>
                <a:ea typeface="Arial"/>
                <a:cs typeface="Arial"/>
                <a:sym typeface="Arial"/>
              </a:rPr>
              <a:t>September 1 to December 18</a:t>
            </a:r>
            <a:endParaRPr sz="1200">
              <a:solidFill>
                <a:srgbClr val="212529"/>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r>
              <a:rPr lang="en-US" sz="1200">
                <a:latin typeface="Arial"/>
                <a:ea typeface="Arial"/>
                <a:cs typeface="Arial"/>
                <a:sym typeface="Arial"/>
              </a:rPr>
              <a:t> </a:t>
            </a:r>
            <a:endParaRPr sz="1200">
              <a:latin typeface="Arial"/>
              <a:ea typeface="Arial"/>
              <a:cs typeface="Arial"/>
              <a:sym typeface="Arial"/>
            </a:endParaRPr>
          </a:p>
          <a:p>
            <a:pPr marL="0" lvl="0" indent="0" algn="l" rtl="0">
              <a:lnSpc>
                <a:spcPct val="115000"/>
              </a:lnSpc>
              <a:spcBef>
                <a:spcPts val="0"/>
              </a:spcBef>
              <a:spcAft>
                <a:spcPts val="0"/>
              </a:spcAft>
              <a:buNone/>
            </a:pPr>
            <a:r>
              <a:rPr lang="en-US" sz="1200">
                <a:latin typeface="Arial"/>
                <a:ea typeface="Arial"/>
                <a:cs typeface="Arial"/>
                <a:sym typeface="Arial"/>
              </a:rPr>
              <a:t>Note: Starting this year, the assessment period is moving from the </a:t>
            </a:r>
            <a:r>
              <a:rPr lang="en-US" sz="1200" u="sng">
                <a:latin typeface="Arial"/>
                <a:ea typeface="Arial"/>
                <a:cs typeface="Arial"/>
                <a:sym typeface="Arial"/>
              </a:rPr>
              <a:t>fiscal</a:t>
            </a:r>
            <a:r>
              <a:rPr lang="en-US" sz="1200">
                <a:latin typeface="Arial"/>
                <a:ea typeface="Arial"/>
                <a:cs typeface="Arial"/>
                <a:sym typeface="Arial"/>
              </a:rPr>
              <a:t> year to the </a:t>
            </a:r>
            <a:r>
              <a:rPr lang="en-US" sz="1200" u="sng">
                <a:latin typeface="Arial"/>
                <a:ea typeface="Arial"/>
                <a:cs typeface="Arial"/>
                <a:sym typeface="Arial"/>
              </a:rPr>
              <a:t>calendar</a:t>
            </a:r>
            <a:r>
              <a:rPr lang="en-US" sz="1200">
                <a:latin typeface="Arial"/>
                <a:ea typeface="Arial"/>
                <a:cs typeface="Arial"/>
                <a:sym typeface="Arial"/>
              </a:rPr>
              <a:t> year.</a:t>
            </a:r>
            <a:endParaRPr sz="1200">
              <a:latin typeface="Arial"/>
              <a:ea typeface="Arial"/>
              <a:cs typeface="Arial"/>
              <a:sym typeface="Arial"/>
            </a:endParaRPr>
          </a:p>
          <a:p>
            <a:pPr marL="0" lvl="0" indent="0" algn="l" rtl="0">
              <a:spcBef>
                <a:spcPts val="24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241143" y="376654"/>
            <a:ext cx="8445600" cy="457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2020 Assessment: Types </a:t>
            </a:r>
            <a:endParaRPr/>
          </a:p>
        </p:txBody>
      </p:sp>
      <p:sp>
        <p:nvSpPr>
          <p:cNvPr id="119" name="Google Shape;119;p23"/>
          <p:cNvSpPr txBox="1">
            <a:spLocks noGrp="1"/>
          </p:cNvSpPr>
          <p:nvPr>
            <p:ph type="body" idx="1"/>
          </p:nvPr>
        </p:nvSpPr>
        <p:spPr>
          <a:xfrm>
            <a:off x="241143" y="1037601"/>
            <a:ext cx="8445600" cy="3394500"/>
          </a:xfrm>
          <a:prstGeom prst="rect">
            <a:avLst/>
          </a:prstGeom>
        </p:spPr>
        <p:txBody>
          <a:bodyPr spcFirstLastPara="1" wrap="square" lIns="91425" tIns="45700" rIns="91425" bIns="45700" anchor="t" anchorCtr="0">
            <a:noAutofit/>
          </a:bodyPr>
          <a:lstStyle/>
          <a:p>
            <a:pPr marL="457200" lvl="0" indent="-317500" algn="l" rtl="0">
              <a:lnSpc>
                <a:spcPct val="115000"/>
              </a:lnSpc>
              <a:spcBef>
                <a:spcPts val="1200"/>
              </a:spcBef>
              <a:spcAft>
                <a:spcPts val="0"/>
              </a:spcAft>
              <a:buSzPts val="1400"/>
              <a:buChar char="●"/>
            </a:pPr>
            <a:r>
              <a:rPr lang="en-US" sz="1400" b="1">
                <a:latin typeface="Arial"/>
                <a:ea typeface="Arial"/>
                <a:cs typeface="Arial"/>
                <a:sym typeface="Arial"/>
              </a:rPr>
              <a:t>2019 Assessment Types</a:t>
            </a:r>
            <a:endParaRPr sz="1400" b="1">
              <a:latin typeface="Arial"/>
              <a:ea typeface="Arial"/>
              <a:cs typeface="Arial"/>
              <a:sym typeface="Arial"/>
            </a:endParaRPr>
          </a:p>
          <a:p>
            <a:pPr marL="914400" lvl="1" indent="-304800" algn="l" rtl="0">
              <a:lnSpc>
                <a:spcPct val="115000"/>
              </a:lnSpc>
              <a:spcBef>
                <a:spcPts val="0"/>
              </a:spcBef>
              <a:spcAft>
                <a:spcPts val="0"/>
              </a:spcAft>
              <a:buSzPts val="1200"/>
              <a:buChar char="○"/>
            </a:pPr>
            <a:r>
              <a:rPr lang="en-US" sz="1200">
                <a:latin typeface="Arial"/>
                <a:ea typeface="Arial"/>
                <a:cs typeface="Arial"/>
                <a:sym typeface="Arial"/>
              </a:rPr>
              <a:t>Applications: Light, Full, Vendor</a:t>
            </a:r>
            <a:endParaRPr sz="1200">
              <a:latin typeface="Arial"/>
              <a:ea typeface="Arial"/>
              <a:cs typeface="Arial"/>
              <a:sym typeface="Arial"/>
            </a:endParaRPr>
          </a:p>
          <a:p>
            <a:pPr marL="914400" lvl="1" indent="-304800" algn="l" rtl="0">
              <a:lnSpc>
                <a:spcPct val="115000"/>
              </a:lnSpc>
              <a:spcBef>
                <a:spcPts val="0"/>
              </a:spcBef>
              <a:spcAft>
                <a:spcPts val="0"/>
              </a:spcAft>
              <a:buSzPts val="1200"/>
              <a:buChar char="○"/>
            </a:pPr>
            <a:r>
              <a:rPr lang="en-US" sz="1200">
                <a:latin typeface="Arial"/>
                <a:ea typeface="Arial"/>
                <a:cs typeface="Arial"/>
                <a:sym typeface="Arial"/>
              </a:rPr>
              <a:t>End User Devices</a:t>
            </a:r>
            <a:endParaRPr sz="1200">
              <a:latin typeface="Arial"/>
              <a:ea typeface="Arial"/>
              <a:cs typeface="Arial"/>
              <a:sym typeface="Arial"/>
            </a:endParaRPr>
          </a:p>
          <a:p>
            <a:pPr marL="914400" lvl="1" indent="-304800" algn="l" rtl="0">
              <a:lnSpc>
                <a:spcPct val="115000"/>
              </a:lnSpc>
              <a:spcBef>
                <a:spcPts val="0"/>
              </a:spcBef>
              <a:spcAft>
                <a:spcPts val="0"/>
              </a:spcAft>
              <a:buSzPts val="1200"/>
              <a:buChar char="○"/>
            </a:pPr>
            <a:r>
              <a:rPr lang="en-US" sz="1200">
                <a:latin typeface="Arial"/>
                <a:ea typeface="Arial"/>
                <a:cs typeface="Arial"/>
                <a:sym typeface="Arial"/>
              </a:rPr>
              <a:t>Servers</a:t>
            </a:r>
            <a:endParaRPr sz="1200">
              <a:latin typeface="Arial"/>
              <a:ea typeface="Arial"/>
              <a:cs typeface="Arial"/>
              <a:sym typeface="Arial"/>
            </a:endParaRPr>
          </a:p>
          <a:p>
            <a:pPr marL="914400" lvl="1" indent="-304800" algn="l" rtl="0">
              <a:lnSpc>
                <a:spcPct val="115000"/>
              </a:lnSpc>
              <a:spcBef>
                <a:spcPts val="0"/>
              </a:spcBef>
              <a:spcAft>
                <a:spcPts val="0"/>
              </a:spcAft>
              <a:buSzPts val="1200"/>
              <a:buChar char="○"/>
            </a:pPr>
            <a:r>
              <a:rPr lang="en-US" sz="1200">
                <a:latin typeface="Arial"/>
                <a:ea typeface="Arial"/>
                <a:cs typeface="Arial"/>
                <a:sym typeface="Arial"/>
              </a:rPr>
              <a:t>Server Rooms</a:t>
            </a:r>
            <a:endParaRPr sz="1200">
              <a:latin typeface="Arial"/>
              <a:ea typeface="Arial"/>
              <a:cs typeface="Arial"/>
              <a:sym typeface="Arial"/>
            </a:endParaRPr>
          </a:p>
          <a:p>
            <a:pPr marL="914400" lvl="1" indent="-304800" algn="l" rtl="0">
              <a:lnSpc>
                <a:spcPct val="115000"/>
              </a:lnSpc>
              <a:spcBef>
                <a:spcPts val="0"/>
              </a:spcBef>
              <a:spcAft>
                <a:spcPts val="0"/>
              </a:spcAft>
              <a:buSzPts val="1200"/>
              <a:buChar char="○"/>
            </a:pPr>
            <a:r>
              <a:rPr lang="en-US" sz="1200">
                <a:latin typeface="Arial"/>
                <a:ea typeface="Arial"/>
                <a:cs typeface="Arial"/>
                <a:sym typeface="Arial"/>
              </a:rPr>
              <a:t>Networks</a:t>
            </a:r>
            <a:endParaRPr sz="1200">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sz="1400" b="1">
                <a:latin typeface="Arial"/>
                <a:ea typeface="Arial"/>
                <a:cs typeface="Arial"/>
                <a:sym typeface="Arial"/>
              </a:rPr>
              <a:t>2020 Assessment Types</a:t>
            </a:r>
            <a:endParaRPr sz="1400" b="1">
              <a:latin typeface="Arial"/>
              <a:ea typeface="Arial"/>
              <a:cs typeface="Arial"/>
              <a:sym typeface="Arial"/>
            </a:endParaRPr>
          </a:p>
          <a:p>
            <a:pPr marL="914400" lvl="1" indent="-304800" algn="l" rtl="0">
              <a:lnSpc>
                <a:spcPct val="115000"/>
              </a:lnSpc>
              <a:spcBef>
                <a:spcPts val="0"/>
              </a:spcBef>
              <a:spcAft>
                <a:spcPts val="0"/>
              </a:spcAft>
              <a:buSzPts val="1200"/>
              <a:buChar char="○"/>
            </a:pPr>
            <a:r>
              <a:rPr lang="en-US" sz="1200">
                <a:latin typeface="Arial"/>
                <a:ea typeface="Arial"/>
                <a:cs typeface="Arial"/>
                <a:sym typeface="Arial"/>
              </a:rPr>
              <a:t>Applications: w/ Source Code, w/o Source Code, Vendor</a:t>
            </a:r>
            <a:endParaRPr sz="1200">
              <a:latin typeface="Arial"/>
              <a:ea typeface="Arial"/>
              <a:cs typeface="Arial"/>
              <a:sym typeface="Arial"/>
            </a:endParaRPr>
          </a:p>
          <a:p>
            <a:pPr marL="914400" lvl="1" indent="-304800" algn="l" rtl="0">
              <a:lnSpc>
                <a:spcPct val="115000"/>
              </a:lnSpc>
              <a:spcBef>
                <a:spcPts val="0"/>
              </a:spcBef>
              <a:spcAft>
                <a:spcPts val="0"/>
              </a:spcAft>
              <a:buSzPts val="1200"/>
              <a:buChar char="○"/>
            </a:pPr>
            <a:r>
              <a:rPr lang="en-US" sz="1200">
                <a:latin typeface="Arial"/>
                <a:ea typeface="Arial"/>
                <a:cs typeface="Arial"/>
                <a:sym typeface="Arial"/>
              </a:rPr>
              <a:t>End User Devices: Main, Mobile (single user logon devices)</a:t>
            </a:r>
            <a:endParaRPr sz="1200">
              <a:latin typeface="Arial"/>
              <a:ea typeface="Arial"/>
              <a:cs typeface="Arial"/>
              <a:sym typeface="Arial"/>
            </a:endParaRPr>
          </a:p>
          <a:p>
            <a:pPr marL="914400" lvl="1" indent="-304800" algn="l" rtl="0">
              <a:lnSpc>
                <a:spcPct val="115000"/>
              </a:lnSpc>
              <a:spcBef>
                <a:spcPts val="0"/>
              </a:spcBef>
              <a:spcAft>
                <a:spcPts val="0"/>
              </a:spcAft>
              <a:buSzPts val="1200"/>
              <a:buChar char="○"/>
            </a:pPr>
            <a:r>
              <a:rPr lang="en-US" sz="1200">
                <a:latin typeface="Arial"/>
                <a:ea typeface="Arial"/>
                <a:cs typeface="Arial"/>
                <a:sym typeface="Arial"/>
              </a:rPr>
              <a:t>Servers</a:t>
            </a:r>
            <a:endParaRPr sz="1200">
              <a:latin typeface="Arial"/>
              <a:ea typeface="Arial"/>
              <a:cs typeface="Arial"/>
              <a:sym typeface="Arial"/>
            </a:endParaRPr>
          </a:p>
          <a:p>
            <a:pPr marL="914400" lvl="1" indent="-304800" algn="l" rtl="0">
              <a:lnSpc>
                <a:spcPct val="115000"/>
              </a:lnSpc>
              <a:spcBef>
                <a:spcPts val="0"/>
              </a:spcBef>
              <a:spcAft>
                <a:spcPts val="0"/>
              </a:spcAft>
              <a:buSzPts val="1200"/>
              <a:buChar char="○"/>
            </a:pPr>
            <a:r>
              <a:rPr lang="en-US" sz="1200">
                <a:latin typeface="Arial"/>
                <a:ea typeface="Arial"/>
                <a:cs typeface="Arial"/>
                <a:sym typeface="Arial"/>
              </a:rPr>
              <a:t>Server Rooms</a:t>
            </a:r>
            <a:endParaRPr sz="1200">
              <a:latin typeface="Arial"/>
              <a:ea typeface="Arial"/>
              <a:cs typeface="Arial"/>
              <a:sym typeface="Arial"/>
            </a:endParaRPr>
          </a:p>
          <a:p>
            <a:pPr marL="914400" lvl="1" indent="-304800" algn="l" rtl="0">
              <a:lnSpc>
                <a:spcPct val="115000"/>
              </a:lnSpc>
              <a:spcBef>
                <a:spcPts val="0"/>
              </a:spcBef>
              <a:spcAft>
                <a:spcPts val="0"/>
              </a:spcAft>
              <a:buSzPts val="1200"/>
              <a:buChar char="○"/>
            </a:pPr>
            <a:r>
              <a:rPr lang="en-US" sz="1200">
                <a:latin typeface="Arial"/>
                <a:ea typeface="Arial"/>
                <a:cs typeface="Arial"/>
                <a:sym typeface="Arial"/>
              </a:rPr>
              <a:t>Networks</a:t>
            </a:r>
            <a:endParaRPr sz="1200">
              <a:latin typeface="Arial"/>
              <a:ea typeface="Arial"/>
              <a:cs typeface="Arial"/>
              <a:sym typeface="Arial"/>
            </a:endParaRPr>
          </a:p>
          <a:p>
            <a:pPr marL="914400" lvl="1" indent="-304800" algn="l" rtl="0">
              <a:lnSpc>
                <a:spcPct val="115000"/>
              </a:lnSpc>
              <a:spcBef>
                <a:spcPts val="0"/>
              </a:spcBef>
              <a:spcAft>
                <a:spcPts val="0"/>
              </a:spcAft>
              <a:buSzPts val="1200"/>
              <a:buChar char="○"/>
            </a:pPr>
            <a:r>
              <a:rPr lang="en-US" sz="1200" u="sng">
                <a:latin typeface="Arial"/>
                <a:ea typeface="Arial"/>
                <a:cs typeface="Arial"/>
                <a:sym typeface="Arial"/>
              </a:rPr>
              <a:t>Network Equipment</a:t>
            </a:r>
            <a:endParaRPr sz="1200" u="sng">
              <a:latin typeface="Arial"/>
              <a:ea typeface="Arial"/>
              <a:cs typeface="Arial"/>
              <a:sym typeface="Arial"/>
            </a:endParaRPr>
          </a:p>
          <a:p>
            <a:pPr marL="914400" lvl="1" indent="-304800" algn="l" rtl="0">
              <a:lnSpc>
                <a:spcPct val="115000"/>
              </a:lnSpc>
              <a:spcBef>
                <a:spcPts val="0"/>
              </a:spcBef>
              <a:spcAft>
                <a:spcPts val="0"/>
              </a:spcAft>
              <a:buSzPts val="1200"/>
              <a:buChar char="○"/>
            </a:pPr>
            <a:r>
              <a:rPr lang="en-US" sz="1200" u="sng">
                <a:latin typeface="Arial"/>
                <a:ea typeface="Arial"/>
                <a:cs typeface="Arial"/>
                <a:sym typeface="Arial"/>
              </a:rPr>
              <a:t>Databases</a:t>
            </a:r>
            <a:endParaRPr sz="1200" u="sng">
              <a:latin typeface="Arial"/>
              <a:ea typeface="Arial"/>
              <a:cs typeface="Arial"/>
              <a:sym typeface="Arial"/>
            </a:endParaRPr>
          </a:p>
          <a:p>
            <a:pPr marL="914400" lvl="1" indent="-304800" algn="l" rtl="0">
              <a:lnSpc>
                <a:spcPct val="115000"/>
              </a:lnSpc>
              <a:spcBef>
                <a:spcPts val="0"/>
              </a:spcBef>
              <a:spcAft>
                <a:spcPts val="0"/>
              </a:spcAft>
              <a:buSzPts val="1200"/>
              <a:buChar char="○"/>
            </a:pPr>
            <a:r>
              <a:rPr lang="en-US" sz="1200" u="sng">
                <a:latin typeface="Arial"/>
                <a:ea typeface="Arial"/>
                <a:cs typeface="Arial"/>
                <a:sym typeface="Arial"/>
              </a:rPr>
              <a:t>Misc. Equipment</a:t>
            </a:r>
            <a:r>
              <a:rPr lang="en-US" sz="1200">
                <a:latin typeface="Arial"/>
                <a:ea typeface="Arial"/>
                <a:cs typeface="Arial"/>
                <a:sym typeface="Arial"/>
              </a:rPr>
              <a:t>: Internal Storage, No Internal Storage</a:t>
            </a:r>
            <a:endParaRPr sz="1200">
              <a:latin typeface="Arial"/>
              <a:ea typeface="Arial"/>
              <a:cs typeface="Arial"/>
              <a:sym typeface="Arial"/>
            </a:endParaRPr>
          </a:p>
          <a:p>
            <a:pPr marL="0" lvl="0" indent="0" algn="l" rtl="0">
              <a:lnSpc>
                <a:spcPct val="115000"/>
              </a:lnSpc>
              <a:spcBef>
                <a:spcPts val="1200"/>
              </a:spcBef>
              <a:spcAft>
                <a:spcPts val="0"/>
              </a:spcAft>
              <a:buNone/>
            </a:pPr>
            <a:endParaRPr sz="1100">
              <a:latin typeface="Arial"/>
              <a:ea typeface="Arial"/>
              <a:cs typeface="Arial"/>
              <a:sym typeface="Arial"/>
            </a:endParaRPr>
          </a:p>
          <a:p>
            <a:pPr marL="0" lvl="0" indent="0" algn="l" rtl="0">
              <a:spcBef>
                <a:spcPts val="120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3096</Words>
  <Application>Microsoft Office PowerPoint</Application>
  <PresentationFormat>On-screen Show (16:9)</PresentationFormat>
  <Paragraphs>304</Paragraphs>
  <Slides>33</Slides>
  <Notes>33</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Open Sans</vt:lpstr>
      <vt:lpstr>Arial</vt:lpstr>
      <vt:lpstr>Calibri</vt:lpstr>
      <vt:lpstr>Office Theme</vt:lpstr>
      <vt:lpstr>HOWDY!</vt:lpstr>
      <vt:lpstr>Agenda</vt:lpstr>
      <vt:lpstr>Encrypted Email  </vt:lpstr>
      <vt:lpstr>Tech Tip: Encrypted Email</vt:lpstr>
      <vt:lpstr>Tech Tip: Sending Encrypted Email</vt:lpstr>
      <vt:lpstr>Tech Tip: Receiving Encrypted Email</vt:lpstr>
      <vt:lpstr>Annual IT Security Risk Assessment  Justin Ellison Russell Gatlin</vt:lpstr>
      <vt:lpstr>2020 Assessment: Schedule (Milestones)</vt:lpstr>
      <vt:lpstr>2020 Assessment: Types </vt:lpstr>
      <vt:lpstr>2020 Assessment: Non-IT Professionals</vt:lpstr>
      <vt:lpstr>Data Classification Standards &amp;  Information Resource Impact  Anthony Schneider</vt:lpstr>
      <vt:lpstr>Purpose &amp; Scope</vt:lpstr>
      <vt:lpstr>Data Ownership</vt:lpstr>
      <vt:lpstr>Roles &amp; Accountability</vt:lpstr>
      <vt:lpstr>PowerPoint Presentation</vt:lpstr>
      <vt:lpstr>PowerPoint Presentation</vt:lpstr>
      <vt:lpstr>Classification Levels  The Texas A&amp;M University (TAMU) Data Classification Standard is intended to help data stewards, data owners, resource custodians and Information Technology (IT) personnel across the TAMU colleges, agencies, divisions and departments categorize their information and information systems, according to the impact of loss and sensitivity of data they contain. </vt:lpstr>
      <vt:lpstr>Restricted (Extreme Impact/ Sensitivity) - Critical</vt:lpstr>
      <vt:lpstr>PowerPoint Presentation</vt:lpstr>
      <vt:lpstr>Confidential (High Impact/ Sensitivity)</vt:lpstr>
      <vt:lpstr>PowerPoint Presentation</vt:lpstr>
      <vt:lpstr>Controlled (Moderate Impact/Sensitivity)</vt:lpstr>
      <vt:lpstr>PowerPoint Presentation</vt:lpstr>
      <vt:lpstr>Public (Low Impact/ Sensitivity)</vt:lpstr>
      <vt:lpstr>Information Resource Impact</vt:lpstr>
      <vt:lpstr>PowerPoint Presentation</vt:lpstr>
      <vt:lpstr>DSA Pilot Group  Cameron Baker</vt:lpstr>
      <vt:lpstr>DSA Pilot Group</vt:lpstr>
      <vt:lpstr>This month in DoIT  Carl Ivey</vt:lpstr>
      <vt:lpstr>This Month in DoIT</vt:lpstr>
      <vt:lpstr>Pre-COVID 19 PC Deployments Schedule</vt:lpstr>
      <vt:lpstr>Post-COVID 19 PC Deployment Planning</vt:lpstr>
      <vt:lpstr>Department Q&amp;A  Carl Ivey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HOWDY!</dc:title>
  <cp:lastModifiedBy>Ivey, Carl</cp:lastModifiedBy>
  <cp:revision>2</cp:revision>
  <dcterms:modified xsi:type="dcterms:W3CDTF">2020-05-08T10:56:00Z</dcterms:modified>
</cp:coreProperties>
</file>