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B56E33-8261-4747-A988-F695D8FDB606}">
  <a:tblStyle styleId="{A5B56E33-8261-4747-A988-F695D8FDB6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9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</p:txBody>
      </p:sp>
      <p:sp>
        <p:nvSpPr>
          <p:cNvPr id="70" name="Google Shape;7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d12bc9e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d12bc9e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8d12bc9e6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105156d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6105156d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0d0cd17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80d0cd17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7e906a944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Thanks to Liaisons for compiling cloud-software information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Liaisons may be asked to help with minor data collection/clarifications during Phase 2</a:t>
            </a:r>
            <a:endParaRPr/>
          </a:p>
        </p:txBody>
      </p:sp>
      <p:sp>
        <p:nvSpPr>
          <p:cNvPr id="87" name="Google Shape;87;g87e906a94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5377c418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75377c418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b97d38fb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8b97d38fb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0d0cd170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80d0cd170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ee0ff6522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ee0ff6522_0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8ee0ff6522_0_5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6bd4548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6bd4548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86bd45480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14349" y="1965214"/>
            <a:ext cx="8751851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E0001"/>
              </a:buClr>
              <a:buSzPts val="4800"/>
              <a:buFont typeface="Open Sans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14349" y="3282045"/>
            <a:ext cx="8751851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4387022" y="1731997"/>
            <a:ext cx="545748" cy="0"/>
          </a:xfrm>
          <a:prstGeom prst="straightConnector1">
            <a:avLst/>
          </a:prstGeom>
          <a:noFill/>
          <a:ln w="57150" cap="flat" cmpd="sng">
            <a:solidFill>
              <a:srgbClr val="FBDF0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E0001"/>
              </a:buClr>
              <a:buSzPts val="2000"/>
              <a:buFont typeface="Open Sans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11"/>
          <p:cNvSpPr/>
          <p:nvPr/>
        </p:nvSpPr>
        <p:spPr>
          <a:xfrm rot="-8100000">
            <a:off x="-318983" y="360673"/>
            <a:ext cx="395798" cy="395798"/>
          </a:xfrm>
          <a:prstGeom prst="rtTriangle">
            <a:avLst/>
          </a:prstGeom>
          <a:solidFill>
            <a:srgbClr val="3E000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E0001"/>
              </a:buClr>
              <a:buSzPts val="2000"/>
              <a:buFont typeface="Open Sans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241143" y="605512"/>
            <a:ext cx="8445657" cy="45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E000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 rot="5400000">
            <a:off x="2766736" y="-1325441"/>
            <a:ext cx="3394472" cy="8445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E000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2728754" y="3982500"/>
            <a:ext cx="3402000" cy="1161000"/>
          </a:xfrm>
          <a:prstGeom prst="rect">
            <a:avLst/>
          </a:prstGeom>
          <a:solidFill>
            <a:srgbClr val="D8D8D8">
              <a:alpha val="80000"/>
            </a:srgbClr>
          </a:solidFill>
          <a:ln>
            <a:noFill/>
          </a:ln>
        </p:spPr>
        <p:txBody>
          <a:bodyPr spcFirstLastPara="1" wrap="square" lIns="216000" tIns="189000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>
                <a:solidFill>
                  <a:schemeClr val="lt2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2"/>
          </p:nvPr>
        </p:nvSpPr>
        <p:spPr>
          <a:xfrm>
            <a:off x="590687" y="3982500"/>
            <a:ext cx="2083800" cy="116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189000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>
                <a:solidFill>
                  <a:schemeClr val="lt2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510266" y="147841"/>
            <a:ext cx="8033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Century Gothic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3"/>
          </p:nvPr>
        </p:nvSpPr>
        <p:spPr>
          <a:xfrm>
            <a:off x="510266" y="1339827"/>
            <a:ext cx="8033700" cy="24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4"/>
          </p:nvPr>
        </p:nvSpPr>
        <p:spPr>
          <a:xfrm>
            <a:off x="6184969" y="3982500"/>
            <a:ext cx="2327400" cy="1161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189000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>
                <a:solidFill>
                  <a:schemeClr val="lt2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241143" y="376654"/>
            <a:ext cx="8445657" cy="45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E000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241143" y="1200151"/>
            <a:ext cx="8445657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 rot="-8100000">
            <a:off x="-318983" y="360673"/>
            <a:ext cx="395798" cy="395798"/>
          </a:xfrm>
          <a:prstGeom prst="rtTriangle">
            <a:avLst/>
          </a:prstGeom>
          <a:solidFill>
            <a:srgbClr val="3E000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0" y="-1"/>
            <a:ext cx="9144000" cy="486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0497" y="1567434"/>
            <a:ext cx="7772400" cy="583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E0001"/>
              </a:buClr>
              <a:buSzPts val="4000"/>
              <a:buFont typeface="Open Sans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0" y="-1"/>
            <a:ext cx="9144000" cy="4072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20497" y="1567434"/>
            <a:ext cx="7772400" cy="583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E0001"/>
              </a:buClr>
              <a:buSzPts val="4000"/>
              <a:buFont typeface="Open Sans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279400" y="4260855"/>
            <a:ext cx="8712200" cy="47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91112"/>
              </a:buClr>
              <a:buSzPts val="1200"/>
              <a:buNone/>
              <a:defRPr sz="1200">
                <a:solidFill>
                  <a:srgbClr val="291112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97789" y="155397"/>
            <a:ext cx="4089011" cy="1489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E000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" y="0"/>
            <a:ext cx="4495800" cy="4854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597789" y="1714723"/>
            <a:ext cx="4089011" cy="2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/>
          <p:nvPr/>
        </p:nvSpPr>
        <p:spPr>
          <a:xfrm rot="-8100000">
            <a:off x="4120019" y="360673"/>
            <a:ext cx="395798" cy="395798"/>
          </a:xfrm>
          <a:prstGeom prst="rtTriangle">
            <a:avLst/>
          </a:prstGeom>
          <a:solidFill>
            <a:srgbClr val="3E000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237178" y="155397"/>
            <a:ext cx="4089011" cy="1489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E000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237178" y="1714723"/>
            <a:ext cx="4089011" cy="2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4648200" y="0"/>
            <a:ext cx="4495800" cy="4854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/>
          <p:nvPr/>
        </p:nvSpPr>
        <p:spPr>
          <a:xfrm rot="-8100000">
            <a:off x="-318983" y="360673"/>
            <a:ext cx="395798" cy="395798"/>
          </a:xfrm>
          <a:prstGeom prst="rtTriangle">
            <a:avLst/>
          </a:prstGeom>
          <a:solidFill>
            <a:srgbClr val="3E000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58984"/>
            <a:ext cx="8229600" cy="45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E0001"/>
              </a:buClr>
              <a:buSzPts val="3200"/>
              <a:buFont typeface="Open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457200" y="1196651"/>
            <a:ext cx="4040188" cy="3397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4645026" y="1196651"/>
            <a:ext cx="4041775" cy="3397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8"/>
          <p:cNvSpPr/>
          <p:nvPr/>
        </p:nvSpPr>
        <p:spPr>
          <a:xfrm rot="-8100000">
            <a:off x="-318983" y="360673"/>
            <a:ext cx="395798" cy="395798"/>
          </a:xfrm>
          <a:prstGeom prst="rtTriangle">
            <a:avLst/>
          </a:prstGeom>
          <a:solidFill>
            <a:srgbClr val="3E000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41143" y="319681"/>
            <a:ext cx="8445657" cy="45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E000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/>
          <p:nvPr/>
        </p:nvSpPr>
        <p:spPr>
          <a:xfrm rot="-8100000">
            <a:off x="-318983" y="360673"/>
            <a:ext cx="395798" cy="395798"/>
          </a:xfrm>
          <a:prstGeom prst="rtTriangle">
            <a:avLst/>
          </a:prstGeom>
          <a:solidFill>
            <a:srgbClr val="3E000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41143" y="605512"/>
            <a:ext cx="8445657" cy="45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E0001"/>
              </a:buClr>
              <a:buSzPts val="3200"/>
              <a:buFont typeface="Open Sans"/>
              <a:buNone/>
              <a:defRPr sz="3200" b="1" i="0" u="none" strike="noStrike" cap="none">
                <a:solidFill>
                  <a:srgbClr val="3E000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41143" y="1200151"/>
            <a:ext cx="8445657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cuityscheduling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t.tamu.edu/windows-feature-update-repor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ctrTitle"/>
          </p:nvPr>
        </p:nvSpPr>
        <p:spPr>
          <a:xfrm>
            <a:off x="214349" y="1766994"/>
            <a:ext cx="8751851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E0001"/>
              </a:buClr>
              <a:buSzPts val="6000"/>
              <a:buFont typeface="Open Sans"/>
              <a:buNone/>
            </a:pPr>
            <a:r>
              <a:rPr lang="en-US" sz="6000"/>
              <a:t>HOWDY!</a:t>
            </a:r>
            <a:endParaRPr sz="6000"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214349" y="2941427"/>
            <a:ext cx="8751851" cy="1609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r>
              <a:rPr lang="en-US" sz="2800"/>
              <a:t>DSA IT Liaisons Communications Committee</a:t>
            </a: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r>
              <a:rPr lang="en-US" sz="2800"/>
              <a:t>8/4/2020</a:t>
            </a:r>
            <a:endParaRPr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241143" y="376654"/>
            <a:ext cx="8445600" cy="457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DoIT Updates</a:t>
            </a:r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>
            <a:off x="241143" y="1200151"/>
            <a:ext cx="8445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Position Updates: EUSS I, Admin Coord I, PM II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Annual Customer Service Survey out 8/3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Interest in a Demo of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Acuity Scheduling</a:t>
            </a:r>
            <a:r>
              <a:rPr lang="en-US"/>
              <a:t>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End of Life for Legacy Phone Systems at TAMU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Microsoft 365 Updates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620497" y="1567434"/>
            <a:ext cx="77724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/>
              <a:t>Department Q&amp;A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E0001"/>
              </a:buClr>
              <a:buSzPts val="4000"/>
              <a:buFont typeface="Open Sans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E0001"/>
              </a:buClr>
              <a:buSzPts val="4000"/>
              <a:buFont typeface="Open Sans"/>
              <a:buNone/>
            </a:pPr>
            <a:r>
              <a:rPr lang="en-US" b="0"/>
              <a:t>Darvis Griffin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241143" y="376654"/>
            <a:ext cx="8445657" cy="45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E0001"/>
              </a:buClr>
              <a:buSzPts val="3200"/>
              <a:buFont typeface="Open Sans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241143" y="1200151"/>
            <a:ext cx="8445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Annual Security Assessment Update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Windows Feature Update 1909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Mac Desktop &amp; Mobile Device Management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DoIT Updates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Q&amp;A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620497" y="1567434"/>
            <a:ext cx="77724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/>
              <a:t>Annual IT Security Risk Assessment Update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E0001"/>
              </a:buClr>
              <a:buSzPts val="4000"/>
              <a:buFont typeface="Open Sans"/>
              <a:buNone/>
            </a:pPr>
            <a:r>
              <a:rPr lang="en-US" b="0"/>
              <a:t>Justin Ellison</a:t>
            </a:r>
            <a:endParaRPr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E0001"/>
              </a:buClr>
              <a:buSzPts val="4000"/>
              <a:buFont typeface="Open Sans"/>
              <a:buNone/>
            </a:pPr>
            <a:r>
              <a:rPr lang="en-US" b="0"/>
              <a:t>Russell Gatlin</a:t>
            </a:r>
            <a:endParaRPr b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9" descr="Image depicts 3 phases. We are currently in Phase 2 of Assessment and Review" title="Risk Assessment Timeline Image"/>
          <p:cNvGrpSpPr/>
          <p:nvPr/>
        </p:nvGrpSpPr>
        <p:grpSpPr>
          <a:xfrm>
            <a:off x="595759" y="1480639"/>
            <a:ext cx="8057999" cy="2430012"/>
            <a:chOff x="4473" y="1079999"/>
            <a:chExt cx="10743998" cy="3240016"/>
          </a:xfrm>
        </p:grpSpPr>
        <p:sp>
          <p:nvSpPr>
            <p:cNvPr id="90" name="Google Shape;90;p19"/>
            <p:cNvSpPr/>
            <p:nvPr/>
          </p:nvSpPr>
          <p:spPr>
            <a:xfrm rot="5400000">
              <a:off x="-1064277" y="2148749"/>
              <a:ext cx="2430000" cy="292500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chemeClr val="l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9"/>
            <p:cNvSpPr/>
            <p:nvPr/>
          </p:nvSpPr>
          <p:spPr>
            <a:xfrm>
              <a:off x="4620" y="3510000"/>
              <a:ext cx="3654300" cy="810000"/>
            </a:xfrm>
            <a:prstGeom prst="homePlate">
              <a:avLst>
                <a:gd name="adj" fmla="val 25000"/>
              </a:avLst>
            </a:pr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9"/>
            <p:cNvSpPr txBox="1"/>
            <p:nvPr/>
          </p:nvSpPr>
          <p:spPr>
            <a:xfrm>
              <a:off x="4620" y="3510000"/>
              <a:ext cx="3553200" cy="81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500" tIns="180975" rIns="90500" bIns="180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Phase 01</a:t>
              </a:r>
              <a:endPara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3" name="Google Shape;93;p19"/>
            <p:cNvSpPr/>
            <p:nvPr/>
          </p:nvSpPr>
          <p:spPr>
            <a:xfrm>
              <a:off x="296973" y="1255411"/>
              <a:ext cx="2967300" cy="173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9"/>
            <p:cNvSpPr txBox="1"/>
            <p:nvPr/>
          </p:nvSpPr>
          <p:spPr>
            <a:xfrm>
              <a:off x="296973" y="1255411"/>
              <a:ext cx="2967300" cy="173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000" tIns="486000" rIns="216000" bIns="0" anchor="t" anchorCtr="0">
              <a:noAutofit/>
            </a:bodyPr>
            <a:lstStyle/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Inventory Management: </a:t>
              </a:r>
              <a:endParaRPr sz="1100"/>
            </a:p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April 21 to May 31</a:t>
              </a:r>
              <a:endParaRPr sz="1100"/>
            </a:p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Completed using Google Sheet/Excel in the team drive</a:t>
              </a:r>
              <a:endPara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9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Internal target for </a:t>
              </a:r>
              <a:r>
                <a:rPr lang="en-US" sz="900">
                  <a:solidFill>
                    <a:schemeClr val="dk2"/>
                  </a:solidFill>
                </a:rPr>
                <a:t>i</a:t>
              </a:r>
              <a:r>
                <a:rPr lang="en-US" sz="9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nventory completion by May 15</a:t>
              </a:r>
              <a:endPara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9"/>
            <p:cNvSpPr/>
            <p:nvPr/>
          </p:nvSpPr>
          <p:spPr>
            <a:xfrm rot="5400000">
              <a:off x="2530298" y="2132183"/>
              <a:ext cx="2330400" cy="292500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9"/>
            <p:cNvSpPr/>
            <p:nvPr/>
          </p:nvSpPr>
          <p:spPr>
            <a:xfrm>
              <a:off x="3549394" y="3510015"/>
              <a:ext cx="3654300" cy="810000"/>
            </a:xfrm>
            <a:prstGeom prst="chevron">
              <a:avLst>
                <a:gd name="adj" fmla="val 2500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9"/>
            <p:cNvSpPr txBox="1"/>
            <p:nvPr/>
          </p:nvSpPr>
          <p:spPr>
            <a:xfrm>
              <a:off x="3743587" y="3510000"/>
              <a:ext cx="3266100" cy="77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500" tIns="180975" rIns="90500" bIns="180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Phase 02</a:t>
              </a:r>
              <a:endParaRPr sz="1100"/>
            </a:p>
          </p:txBody>
        </p:sp>
        <p:sp>
          <p:nvSpPr>
            <p:cNvPr id="98" name="Google Shape;98;p19"/>
            <p:cNvSpPr/>
            <p:nvPr/>
          </p:nvSpPr>
          <p:spPr>
            <a:xfrm>
              <a:off x="3841748" y="1274458"/>
              <a:ext cx="2967300" cy="166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9"/>
            <p:cNvSpPr txBox="1"/>
            <p:nvPr/>
          </p:nvSpPr>
          <p:spPr>
            <a:xfrm>
              <a:off x="3841748" y="1274458"/>
              <a:ext cx="2967300" cy="166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000" tIns="486000" rIns="216000" bIns="0" anchor="t" anchorCtr="0">
              <a:noAutofit/>
            </a:bodyPr>
            <a:lstStyle/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Assessment and Review: June 1 to August 31</a:t>
              </a:r>
              <a:endPara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2"/>
                </a:solidFill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9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Completed using Rsam, the new eGRC tool</a:t>
              </a:r>
              <a:endPara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9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Non-IT Professional risk assessments August 10 to September 30</a:t>
              </a:r>
              <a:endPara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9"/>
            <p:cNvSpPr/>
            <p:nvPr/>
          </p:nvSpPr>
          <p:spPr>
            <a:xfrm rot="5400000">
              <a:off x="6025273" y="2148749"/>
              <a:ext cx="2430000" cy="292500"/>
            </a:xfrm>
            <a:prstGeom prst="corner">
              <a:avLst>
                <a:gd name="adj1" fmla="val 1000"/>
                <a:gd name="adj2" fmla="val 1000"/>
              </a:avLst>
            </a:prstGeom>
            <a:solidFill>
              <a:schemeClr val="lt1"/>
            </a:solidFill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9"/>
            <p:cNvSpPr/>
            <p:nvPr/>
          </p:nvSpPr>
          <p:spPr>
            <a:xfrm>
              <a:off x="7094171" y="3510000"/>
              <a:ext cx="3654300" cy="810000"/>
            </a:xfrm>
            <a:prstGeom prst="chevron">
              <a:avLst>
                <a:gd name="adj" fmla="val 25000"/>
              </a:avLst>
            </a:prstGeom>
            <a:solidFill>
              <a:schemeClr val="accent5"/>
            </a:solidFill>
            <a:ln w="127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9"/>
            <p:cNvSpPr txBox="1"/>
            <p:nvPr/>
          </p:nvSpPr>
          <p:spPr>
            <a:xfrm>
              <a:off x="7296671" y="3510000"/>
              <a:ext cx="3249300" cy="81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500" tIns="180975" rIns="90500" bIns="180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Phase 03</a:t>
              </a:r>
              <a:endParaRPr sz="1100"/>
            </a:p>
          </p:txBody>
        </p:sp>
        <p:sp>
          <p:nvSpPr>
            <p:cNvPr id="103" name="Google Shape;103;p19"/>
            <p:cNvSpPr/>
            <p:nvPr/>
          </p:nvSpPr>
          <p:spPr>
            <a:xfrm>
              <a:off x="7386524" y="1255411"/>
              <a:ext cx="2967300" cy="173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9"/>
            <p:cNvSpPr txBox="1"/>
            <p:nvPr/>
          </p:nvSpPr>
          <p:spPr>
            <a:xfrm>
              <a:off x="7386524" y="1255411"/>
              <a:ext cx="2967300" cy="173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000" tIns="486000" rIns="216000" bIns="0" anchor="t" anchorCtr="0">
              <a:noAutofit/>
            </a:bodyPr>
            <a:lstStyle/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Reporting: </a:t>
              </a:r>
              <a:endParaRPr sz="1100" dirty="0"/>
            </a:p>
            <a:p>
              <a:pPr marL="0" marR="0" lvl="0" indent="0" algn="l" rtl="0">
                <a:lnSpc>
                  <a:spcPct val="125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US" sz="9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September 1 to December 18</a:t>
              </a:r>
              <a:endParaRPr sz="9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endParaRPr sz="9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260447" y="3982500"/>
            <a:ext cx="2686200" cy="659700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txBody>
          <a:bodyPr spcFirstLastPara="1" wrap="square" lIns="216000" tIns="1005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1100">
                <a:solidFill>
                  <a:schemeClr val="dk1"/>
                </a:solidFill>
              </a:rPr>
              <a:t>DivIT has created Rsam accounts and provided training. DivIT is loading previous assessment data.</a:t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2"/>
          </p:nvPr>
        </p:nvSpPr>
        <p:spPr>
          <a:xfrm>
            <a:off x="590686" y="3982500"/>
            <a:ext cx="2669700" cy="6597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216000" tIns="1005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1100">
                <a:solidFill>
                  <a:schemeClr val="dk1"/>
                </a:solidFill>
              </a:rPr>
              <a:t>Complete and submitted as of June 1, 2020.</a:t>
            </a:r>
            <a:endParaRPr sz="9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510266" y="147841"/>
            <a:ext cx="8033700" cy="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IT Security Risk Assessment Update</a:t>
            </a:r>
            <a:endParaRPr sz="3200"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4"/>
          </p:nvPr>
        </p:nvSpPr>
        <p:spPr>
          <a:xfrm>
            <a:off x="5946687" y="3982500"/>
            <a:ext cx="2597100" cy="659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216000" tIns="1005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1100">
                <a:solidFill>
                  <a:schemeClr val="dk1"/>
                </a:solidFill>
              </a:rPr>
              <a:t>No updates at this time.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09" name="Google Shape;109;p19" descr="Red square"/>
          <p:cNvSpPr/>
          <p:nvPr/>
        </p:nvSpPr>
        <p:spPr>
          <a:xfrm>
            <a:off x="592945" y="1419388"/>
            <a:ext cx="516600" cy="5166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9" descr="Orange square"/>
          <p:cNvSpPr/>
          <p:nvPr/>
        </p:nvSpPr>
        <p:spPr>
          <a:xfrm>
            <a:off x="3254145" y="1406462"/>
            <a:ext cx="516600" cy="5166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9" descr="Yellow square"/>
          <p:cNvSpPr/>
          <p:nvPr/>
        </p:nvSpPr>
        <p:spPr>
          <a:xfrm>
            <a:off x="5915949" y="1419388"/>
            <a:ext cx="516600" cy="516600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9" descr="Cl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286" y="1509274"/>
            <a:ext cx="324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 descr="Resea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8319" y="1509274"/>
            <a:ext cx="324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 descr="Presentation with bar cha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12298" y="1509274"/>
            <a:ext cx="324000" cy="3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490900" y="1567425"/>
            <a:ext cx="79020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/>
              <a:t>Windows Feature Update 1909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000"/>
              <a:t>(DSA Pilot Group Update)</a:t>
            </a:r>
            <a:endParaRPr sz="3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E0001"/>
              </a:buClr>
              <a:buSzPts val="4000"/>
              <a:buFont typeface="Open Sans"/>
              <a:buNone/>
            </a:pPr>
            <a:r>
              <a:rPr lang="en-US" b="0"/>
              <a:t>Ariane Ray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241143" y="376654"/>
            <a:ext cx="84456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E0001"/>
              </a:buClr>
              <a:buSzPts val="3200"/>
              <a:buFont typeface="Open Sans"/>
              <a:buNone/>
            </a:pPr>
            <a:r>
              <a:rPr lang="en-US"/>
              <a:t>Windows Feature Update 1909</a:t>
            </a:r>
            <a:endParaRPr/>
          </a:p>
        </p:txBody>
      </p:sp>
      <p:graphicFrame>
        <p:nvGraphicFramePr>
          <p:cNvPr id="125" name="Google Shape;125;p21" descr="Shows planned deployments &#10;SHS and REC will deploy on August 10&#10;MSC and UCEN on August 17&#10;DR, ODSL, SACT on August 24&#10;OOC, OVPSA on August 31" title="Feature Deployment Table"/>
          <p:cNvGraphicFramePr/>
          <p:nvPr>
            <p:extLst>
              <p:ext uri="{D42A27DB-BD31-4B8C-83A1-F6EECF244321}">
                <p14:modId xmlns:p14="http://schemas.microsoft.com/office/powerpoint/2010/main" val="1817638378"/>
              </p:ext>
            </p:extLst>
          </p:nvPr>
        </p:nvGraphicFramePr>
        <p:xfrm>
          <a:off x="952500" y="905875"/>
          <a:ext cx="7239000" cy="3748800"/>
        </p:xfrm>
        <a:graphic>
          <a:graphicData uri="http://schemas.openxmlformats.org/drawingml/2006/table">
            <a:tbl>
              <a:tblPr>
                <a:noFill/>
                <a:tableStyleId>{A5B56E33-8261-4747-A988-F695D8FDB606}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UPDATE DATE</a:t>
                      </a:r>
                      <a:endParaRPr sz="24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000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DEPTS</a:t>
                      </a:r>
                      <a:endParaRPr sz="24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00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B7B7B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13-Jul</a:t>
                      </a:r>
                      <a:endParaRPr sz="1800">
                        <a:solidFill>
                          <a:srgbClr val="B7B7B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dirty="0">
                          <a:solidFill>
                            <a:srgbClr val="B7B7B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Pilot Members</a:t>
                      </a:r>
                      <a:endParaRPr sz="1800" dirty="0">
                        <a:solidFill>
                          <a:srgbClr val="B7B7B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B7B7B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27-Jul</a:t>
                      </a:r>
                      <a:endParaRPr sz="1800">
                        <a:solidFill>
                          <a:srgbClr val="B7B7B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B7B7B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BGCC, DMS, MUSA, SLS, UART, VRSC</a:t>
                      </a:r>
                      <a:endParaRPr sz="1800">
                        <a:solidFill>
                          <a:srgbClr val="B7B7B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B7B7B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3-Aug</a:t>
                      </a:r>
                      <a:endParaRPr sz="1800">
                        <a:solidFill>
                          <a:srgbClr val="B7B7B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B7B7B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CAPS, DRL</a:t>
                      </a:r>
                      <a:endParaRPr sz="1800">
                        <a:solidFill>
                          <a:srgbClr val="B7B7B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10-Aug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SHS, REC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17-Aug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MSC, UCEN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24-Aug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DR, ODSL, SACT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31-Aug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OOC, ROTCs, OVP/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MarCom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241143" y="376654"/>
            <a:ext cx="84456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E0001"/>
              </a:buClr>
              <a:buSzPts val="3200"/>
              <a:buFont typeface="Open Sans"/>
              <a:buNone/>
            </a:pPr>
            <a:r>
              <a:rPr lang="en-US"/>
              <a:t>DSA Pilot Group Update</a:t>
            </a:r>
            <a:endParaRPr/>
          </a:p>
        </p:txBody>
      </p:sp>
      <p:sp>
        <p:nvSpPr>
          <p:cNvPr id="131" name="Google Shape;131;p22"/>
          <p:cNvSpPr txBox="1"/>
          <p:nvPr/>
        </p:nvSpPr>
        <p:spPr>
          <a:xfrm>
            <a:off x="349150" y="1064475"/>
            <a:ext cx="8445600" cy="3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Windows Feature Update 1909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Pilot Groups completed testing and two rounds of DSA rollout have been completed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Upgrades have gone well so far</a:t>
            </a:r>
            <a:endParaRPr sz="24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remind users to report any issues using the Windows Feature Update </a:t>
            </a: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Issue Reporting Form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241143" y="376654"/>
            <a:ext cx="8445600" cy="457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Mac Management Project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Google Shape;138;p23" descr="Image details the scope of the project as deploying a Mac device management system&#10;Value is seen in enhanced remote support for DSA Users, reduced support time, zero-touch auto deployment for new devices&#10;centralized account management and a software center for Macs." title="Scope and Valu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86854"/>
            <a:ext cx="8839200" cy="3628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241143" y="376654"/>
            <a:ext cx="8445600" cy="457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Mac Management Project</a:t>
            </a:r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241143" y="1200151"/>
            <a:ext cx="8445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" name="Google Shape;146;p24" descr="Image depicts pgases of Mac Management project Project will take 6 months. Platform (JAMF) has been purchased, once deployed, discover, management strategy, and DSA wide deployment will occur." title="Mac Project Timelin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90471"/>
            <a:ext cx="9144001" cy="3362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314</Words>
  <Application>Microsoft Office PowerPoint</Application>
  <PresentationFormat>On-screen Show (16:9)</PresentationFormat>
  <Paragraphs>78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Open Sans</vt:lpstr>
      <vt:lpstr>Arial</vt:lpstr>
      <vt:lpstr>Office Theme</vt:lpstr>
      <vt:lpstr>HOWDY!</vt:lpstr>
      <vt:lpstr>Agenda</vt:lpstr>
      <vt:lpstr>Annual IT Security Risk Assessment Update  Justin Ellison Russell Gatlin</vt:lpstr>
      <vt:lpstr>IT Security Risk Assessment Update</vt:lpstr>
      <vt:lpstr>Windows Feature Update 1909  (DSA Pilot Group Update)  Ariane Ray</vt:lpstr>
      <vt:lpstr>Windows Feature Update 1909</vt:lpstr>
      <vt:lpstr>DSA Pilot Group Update</vt:lpstr>
      <vt:lpstr>Mac Management Project </vt:lpstr>
      <vt:lpstr>Mac Management Project</vt:lpstr>
      <vt:lpstr>DoIT Updates</vt:lpstr>
      <vt:lpstr>Department Q&amp;A  Darvis Griffin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HOWDY!</dc:title>
  <dc:creator>Ivey, Carl</dc:creator>
  <cp:lastModifiedBy>Ivey, Carl</cp:lastModifiedBy>
  <cp:revision>2</cp:revision>
  <dcterms:modified xsi:type="dcterms:W3CDTF">2020-08-05T12:33:54Z</dcterms:modified>
</cp:coreProperties>
</file>